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8" r:id="rId2"/>
    <p:sldId id="272" r:id="rId3"/>
    <p:sldId id="260" r:id="rId4"/>
    <p:sldId id="354" r:id="rId5"/>
    <p:sldId id="355" r:id="rId6"/>
    <p:sldId id="341" r:id="rId7"/>
    <p:sldId id="313" r:id="rId8"/>
    <p:sldId id="314" r:id="rId9"/>
    <p:sldId id="353" r:id="rId10"/>
    <p:sldId id="335" r:id="rId11"/>
    <p:sldId id="343" r:id="rId12"/>
    <p:sldId id="325" r:id="rId13"/>
    <p:sldId id="326" r:id="rId14"/>
    <p:sldId id="356" r:id="rId15"/>
    <p:sldId id="342" r:id="rId16"/>
    <p:sldId id="320" r:id="rId17"/>
    <p:sldId id="303" r:id="rId18"/>
    <p:sldId id="346" r:id="rId19"/>
    <p:sldId id="336" r:id="rId20"/>
    <p:sldId id="307" r:id="rId21"/>
    <p:sldId id="339" r:id="rId22"/>
    <p:sldId id="337" r:id="rId23"/>
    <p:sldId id="357" r:id="rId24"/>
    <p:sldId id="344" r:id="rId25"/>
    <p:sldId id="327" r:id="rId26"/>
    <p:sldId id="334" r:id="rId27"/>
    <p:sldId id="352" r:id="rId28"/>
    <p:sldId id="274" r:id="rId29"/>
    <p:sldId id="282" r:id="rId30"/>
    <p:sldId id="276" r:id="rId31"/>
    <p:sldId id="277" r:id="rId32"/>
    <p:sldId id="281" r:id="rId33"/>
    <p:sldId id="358" r:id="rId34"/>
    <p:sldId id="340" r:id="rId35"/>
    <p:sldId id="348" r:id="rId36"/>
    <p:sldId id="349" r:id="rId37"/>
    <p:sldId id="329" r:id="rId38"/>
    <p:sldId id="331" r:id="rId39"/>
    <p:sldId id="330" r:id="rId40"/>
    <p:sldId id="332" r:id="rId41"/>
    <p:sldId id="347" r:id="rId42"/>
    <p:sldId id="359" r:id="rId43"/>
    <p:sldId id="291" r:id="rId44"/>
    <p:sldId id="351" r:id="rId45"/>
    <p:sldId id="293" r:id="rId46"/>
    <p:sldId id="360" r:id="rId47"/>
    <p:sldId id="345" r:id="rId48"/>
    <p:sldId id="290" r:id="rId49"/>
    <p:sldId id="294" r:id="rId50"/>
    <p:sldId id="292" r:id="rId51"/>
  </p:sldIdLst>
  <p:sldSz cx="12192000" cy="6858000"/>
  <p:notesSz cx="6858000" cy="9144000"/>
  <p:defaultText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2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74"/>
    <p:restoredTop sz="90531"/>
  </p:normalViewPr>
  <p:slideViewPr>
    <p:cSldViewPr snapToGrid="0" snapToObjects="1">
      <p:cViewPr varScale="1">
        <p:scale>
          <a:sx n="166" d="100"/>
          <a:sy n="166" d="100"/>
        </p:scale>
        <p:origin x="7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4823F-E64B-C649-8396-C5FA78D1E373}" type="datetimeFigureOut">
              <a:rPr lang="en-GB" smtClean="0"/>
              <a:t>07/09/2021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EE815-2126-984D-8185-3C7DA0E5E728}" type="slidenum">
              <a:rPr lang="en-GB" smtClean="0"/>
              <a:t>‹#›</a:t>
            </a:fld>
            <a:endParaRPr lang="en-GB"/>
          </a:p>
        </p:txBody>
      </p:sp>
    </p:spTree>
    <p:extLst>
      <p:ext uri="{BB962C8B-B14F-4D97-AF65-F5344CB8AC3E}">
        <p14:creationId xmlns:p14="http://schemas.microsoft.com/office/powerpoint/2010/main" val="196938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200" dirty="0">
                <a:latin typeface="Arial" panose="020B0604020202020204" pitchFamily="34" charset="0"/>
                <a:cs typeface="Arial" panose="020B0604020202020204" pitchFamily="34" charset="0"/>
              </a:rPr>
              <a:t>APIs now, IPAs later.</a:t>
            </a:r>
          </a:p>
        </p:txBody>
      </p:sp>
      <p:sp>
        <p:nvSpPr>
          <p:cNvPr id="4" name="Slide Number Placeholder 3"/>
          <p:cNvSpPr>
            <a:spLocks noGrp="1"/>
          </p:cNvSpPr>
          <p:nvPr>
            <p:ph type="sldNum" sz="quarter" idx="5"/>
          </p:nvPr>
        </p:nvSpPr>
        <p:spPr/>
        <p:txBody>
          <a:bodyPr/>
          <a:lstStyle/>
          <a:p>
            <a:fld id="{52BEE815-2126-984D-8185-3C7DA0E5E728}" type="slidenum">
              <a:rPr lang="en-GB" smtClean="0"/>
              <a:t>2</a:t>
            </a:fld>
            <a:endParaRPr lang="en-GB"/>
          </a:p>
        </p:txBody>
      </p:sp>
    </p:spTree>
    <p:extLst>
      <p:ext uri="{BB962C8B-B14F-4D97-AF65-F5344CB8AC3E}">
        <p14:creationId xmlns:p14="http://schemas.microsoft.com/office/powerpoint/2010/main" val="3753618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We can already see that the Design First and a.k.a. API First is the better approach.</a:t>
            </a:r>
          </a:p>
          <a:p>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But why?</a:t>
            </a:r>
          </a:p>
        </p:txBody>
      </p:sp>
      <p:sp>
        <p:nvSpPr>
          <p:cNvPr id="4" name="Slide Number Placeholder 3"/>
          <p:cNvSpPr>
            <a:spLocks noGrp="1"/>
          </p:cNvSpPr>
          <p:nvPr>
            <p:ph type="sldNum" sz="quarter" idx="5"/>
          </p:nvPr>
        </p:nvSpPr>
        <p:spPr/>
        <p:txBody>
          <a:bodyPr/>
          <a:lstStyle/>
          <a:p>
            <a:fld id="{52BEE815-2126-984D-8185-3C7DA0E5E728}" type="slidenum">
              <a:rPr lang="en-GB" smtClean="0"/>
              <a:t>11</a:t>
            </a:fld>
            <a:endParaRPr lang="en-GB"/>
          </a:p>
        </p:txBody>
      </p:sp>
    </p:spTree>
    <p:extLst>
      <p:ext uri="{BB962C8B-B14F-4D97-AF65-F5344CB8AC3E}">
        <p14:creationId xmlns:p14="http://schemas.microsoft.com/office/powerpoint/2010/main" val="3419321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Earlier validation:</a:t>
            </a:r>
            <a:r>
              <a:rPr lang="en-GB" sz="1200" dirty="0">
                <a:latin typeface="Arial" panose="020B0604020202020204" pitchFamily="34" charset="0"/>
                <a:cs typeface="Arial" panose="020B0604020202020204" pitchFamily="34" charset="0"/>
              </a:rPr>
              <a:t> early feedback allows the team to adapt to new inputs while the cost is still low.</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Clear abstraction layer:</a:t>
            </a:r>
            <a:r>
              <a:rPr lang="en-GB" sz="1200" dirty="0">
                <a:latin typeface="Arial" panose="020B0604020202020204" pitchFamily="34" charset="0"/>
                <a:cs typeface="Arial" panose="020B0604020202020204" pitchFamily="34" charset="0"/>
              </a:rPr>
              <a:t> showing only the necessary details to the intended user hides internal complexity.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Decoupling dependencies:</a:t>
            </a:r>
            <a:r>
              <a:rPr lang="en-GB" sz="12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Ensures the quality, predictability, and stability:</a:t>
            </a:r>
            <a:r>
              <a:rPr lang="en-GB" sz="1200" dirty="0">
                <a:latin typeface="Arial" panose="020B0604020202020204" pitchFamily="34" charset="0"/>
                <a:cs typeface="Arial" panose="020B0604020202020204" pitchFamily="34" charset="0"/>
              </a:rPr>
              <a:t> to withstand web clients, mobile users, SAAS software and other developers.</a:t>
            </a:r>
          </a:p>
          <a:p>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12</a:t>
            </a:fld>
            <a:endParaRPr lang="en-GB"/>
          </a:p>
        </p:txBody>
      </p:sp>
    </p:spTree>
    <p:extLst>
      <p:ext uri="{BB962C8B-B14F-4D97-AF65-F5344CB8AC3E}">
        <p14:creationId xmlns:p14="http://schemas.microsoft.com/office/powerpoint/2010/main" val="1543304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A couple of real world examples.</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Building a new Breaking News App in time for Elections with a cross-team effort from 4 teams in 3 different locations. Our main channel of communication was an API contract. Without it, we wouldn’t have made it in time.</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13</a:t>
            </a:fld>
            <a:endParaRPr lang="en-GB"/>
          </a:p>
        </p:txBody>
      </p:sp>
    </p:spTree>
    <p:extLst>
      <p:ext uri="{BB962C8B-B14F-4D97-AF65-F5344CB8AC3E}">
        <p14:creationId xmlns:p14="http://schemas.microsoft.com/office/powerpoint/2010/main" val="1385167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Random wolf fact.</a:t>
            </a:r>
          </a:p>
        </p:txBody>
      </p:sp>
      <p:sp>
        <p:nvSpPr>
          <p:cNvPr id="4" name="Slide Number Placeholder 3"/>
          <p:cNvSpPr>
            <a:spLocks noGrp="1"/>
          </p:cNvSpPr>
          <p:nvPr>
            <p:ph type="sldNum" sz="quarter" idx="5"/>
          </p:nvPr>
        </p:nvSpPr>
        <p:spPr/>
        <p:txBody>
          <a:bodyPr/>
          <a:lstStyle/>
          <a:p>
            <a:fld id="{52BEE815-2126-984D-8185-3C7DA0E5E728}" type="slidenum">
              <a:rPr lang="en-GB" smtClean="0"/>
              <a:t>14</a:t>
            </a:fld>
            <a:endParaRPr lang="en-GB"/>
          </a:p>
        </p:txBody>
      </p:sp>
    </p:spTree>
    <p:extLst>
      <p:ext uri="{BB962C8B-B14F-4D97-AF65-F5344CB8AC3E}">
        <p14:creationId xmlns:p14="http://schemas.microsoft.com/office/powerpoint/2010/main" val="322045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Now let’s drill down a little bit deeper, let’s talk about API development in terms of  </a:t>
            </a:r>
            <a:r>
              <a:rPr lang="en-GB" sz="1200" dirty="0">
                <a:latin typeface="Arial" panose="020B0604020202020204" pitchFamily="34" charset="0"/>
                <a:cs typeface="Arial" panose="020B0604020202020204" pitchFamily="34" charset="0"/>
              </a:rPr>
              <a:t>Design First API vs. Code First API development.</a:t>
            </a:r>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15</a:t>
            </a:fld>
            <a:endParaRPr lang="en-GB"/>
          </a:p>
        </p:txBody>
      </p:sp>
    </p:spTree>
    <p:extLst>
      <p:ext uri="{BB962C8B-B14F-4D97-AF65-F5344CB8AC3E}">
        <p14:creationId xmlns:p14="http://schemas.microsoft.com/office/powerpoint/2010/main" val="426511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word of caution on design.</a:t>
            </a:r>
          </a:p>
          <a:p>
            <a:endParaRPr lang="en-GB" dirty="0"/>
          </a:p>
          <a:p>
            <a:r>
              <a:rPr lang="en-GB" sz="1200" b="1" i="1" dirty="0">
                <a:latin typeface="Arial" panose="020B0604020202020204" pitchFamily="34" charset="0"/>
                <a:cs typeface="Arial" panose="020B0604020202020204" pitchFamily="34" charset="0"/>
              </a:rPr>
              <a:t>Word of caution:</a:t>
            </a:r>
            <a:r>
              <a:rPr lang="en-GB"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focusing on the design first does not mean deliberating endlessly on all the what-if scenarios.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 good design should have the flexibility to adapt to change.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Here is </a:t>
            </a:r>
            <a:r>
              <a:rPr lang="en-GB" sz="1200" dirty="0">
                <a:latin typeface="Arial" panose="020B0604020202020204" pitchFamily="34" charset="0"/>
                <a:cs typeface="Arial" panose="020B0604020202020204" pitchFamily="34" charset="0"/>
              </a:rPr>
              <a:t>Hyrum’s law and a relevant XKCD comic.</a:t>
            </a:r>
            <a:endParaRPr lang="en-GB" dirty="0">
              <a:solidFill>
                <a:schemeClr val="tx1">
                  <a:lumMod val="50000"/>
                  <a:lumOff val="50000"/>
                </a:schemeClr>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16</a:t>
            </a:fld>
            <a:endParaRPr lang="en-GB"/>
          </a:p>
        </p:txBody>
      </p:sp>
    </p:spTree>
    <p:extLst>
      <p:ext uri="{BB962C8B-B14F-4D97-AF65-F5344CB8AC3E}">
        <p14:creationId xmlns:p14="http://schemas.microsoft.com/office/powerpoint/2010/main" val="442318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200" dirty="0">
                <a:latin typeface="Arial" panose="020B0604020202020204" pitchFamily="34" charset="0"/>
                <a:cs typeface="Arial" panose="020B0604020202020204" pitchFamily="34" charset="0"/>
              </a:rPr>
              <a:t>From here there are two possibilities to develop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Design First approach - designing the API’s contract first before writing any code. </a:t>
            </a:r>
          </a:p>
          <a:p>
            <a:r>
              <a:rPr lang="en-GB" sz="1200" dirty="0">
                <a:latin typeface="Arial" panose="020B0604020202020204" pitchFamily="34" charset="0"/>
                <a:cs typeface="Arial" panose="020B0604020202020204" pitchFamily="34" charset="0"/>
              </a:rPr>
              <a:t>The plan is converted to a human and machine readable contract,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document, from which the code is built.</a:t>
            </a:r>
          </a:p>
          <a:p>
            <a:r>
              <a:rPr lang="en-GB" sz="1200" dirty="0">
                <a:latin typeface="Arial" panose="020B0604020202020204" pitchFamily="34" charset="0"/>
                <a:cs typeface="Arial" panose="020B0604020202020204" pitchFamily="34" charset="0"/>
              </a:rPr>
              <a:t>and</a:t>
            </a:r>
          </a:p>
          <a:p>
            <a:r>
              <a:rPr lang="en-GB" sz="1200" dirty="0">
                <a:latin typeface="Arial" panose="020B0604020202020204" pitchFamily="34" charset="0"/>
                <a:cs typeface="Arial" panose="020B0604020202020204" pitchFamily="34" charset="0"/>
              </a:rPr>
              <a:t>The Code First approach.</a:t>
            </a:r>
          </a:p>
          <a:p>
            <a:r>
              <a:rPr lang="en-GB" sz="120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17</a:t>
            </a:fld>
            <a:endParaRPr lang="en-GB"/>
          </a:p>
        </p:txBody>
      </p:sp>
    </p:spTree>
    <p:extLst>
      <p:ext uri="{BB962C8B-B14F-4D97-AF65-F5344CB8AC3E}">
        <p14:creationId xmlns:p14="http://schemas.microsoft.com/office/powerpoint/2010/main" val="1666816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err="1">
                <a:latin typeface="Arial" panose="020B0604020202020204" pitchFamily="34" charset="0"/>
                <a:cs typeface="Arial" panose="020B0604020202020204" pitchFamily="34" charset="0"/>
              </a:rPr>
              <a:t>There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disadvantages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with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in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end, </a:t>
            </a:r>
            <a:r>
              <a:rPr lang="de-DE" sz="1200" dirty="0" err="1">
                <a:latin typeface="Arial" panose="020B0604020202020204" pitchFamily="34" charset="0"/>
                <a:cs typeface="Arial" panose="020B0604020202020204" pitchFamily="34" charset="0"/>
              </a:rPr>
              <a:t>choosing</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right</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boils</a:t>
            </a:r>
            <a:r>
              <a:rPr lang="de-DE" sz="1200" dirty="0">
                <a:latin typeface="Arial" panose="020B0604020202020204" pitchFamily="34" charset="0"/>
                <a:cs typeface="Arial" panose="020B0604020202020204" pitchFamily="34" charset="0"/>
              </a:rPr>
              <a:t> down </a:t>
            </a:r>
            <a:r>
              <a:rPr lang="de-DE" sz="1200" dirty="0" err="1">
                <a:latin typeface="Arial" panose="020B0604020202020204" pitchFamily="34" charset="0"/>
                <a:cs typeface="Arial" panose="020B0604020202020204" pitchFamily="34" charset="0"/>
              </a:rPr>
              <a:t>to</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your</a:t>
            </a:r>
            <a:r>
              <a:rPr lang="de-DE" sz="1200" dirty="0">
                <a:latin typeface="Arial" panose="020B0604020202020204" pitchFamily="34" charset="0"/>
                <a:cs typeface="Arial" panose="020B0604020202020204" pitchFamily="34" charset="0"/>
              </a:rPr>
              <a:t> immediate </a:t>
            </a:r>
            <a:r>
              <a:rPr lang="de-DE" sz="1200" dirty="0" err="1">
                <a:latin typeface="Arial" panose="020B0604020202020204" pitchFamily="34" charset="0"/>
                <a:cs typeface="Arial" panose="020B0604020202020204" pitchFamily="34" charset="0"/>
              </a:rPr>
              <a:t>technological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strategic</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needs</a:t>
            </a:r>
            <a:r>
              <a:rPr lang="de-DE" sz="12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52BEE815-2126-984D-8185-3C7DA0E5E728}" type="slidenum">
              <a:rPr lang="en-GB" smtClean="0"/>
              <a:t>18</a:t>
            </a:fld>
            <a:endParaRPr lang="en-GB"/>
          </a:p>
        </p:txBody>
      </p:sp>
    </p:spTree>
    <p:extLst>
      <p:ext uri="{BB962C8B-B14F-4D97-AF65-F5344CB8AC3E}">
        <p14:creationId xmlns:p14="http://schemas.microsoft.com/office/powerpoint/2010/main" val="4173990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sz="1200" dirty="0">
                <a:latin typeface="Arial" panose="020B0604020202020204" pitchFamily="34" charset="0"/>
                <a:cs typeface="Arial" panose="020B0604020202020204" pitchFamily="34" charset="0"/>
              </a:rPr>
              <a:t>Code First doesn't mean leaving out the design. </a:t>
            </a:r>
          </a:p>
          <a:p>
            <a:r>
              <a:rPr lang="en-GB" sz="12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200" dirty="0">
                <a:latin typeface="Arial" panose="020B0604020202020204" pitchFamily="34" charset="0"/>
                <a:cs typeface="Arial" panose="020B0604020202020204" pitchFamily="34" charset="0"/>
              </a:rPr>
              <a:t>This can lead to some potential problems.</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Frustrated Users</a:t>
            </a:r>
            <a:r>
              <a:rPr lang="en-GB" sz="1200" dirty="0">
                <a:latin typeface="Arial" panose="020B0604020202020204" pitchFamily="34" charset="0"/>
                <a:cs typeface="Arial" panose="020B0604020202020204" pitchFamily="34" charset="0"/>
              </a:rPr>
              <a:t> – If the API documentation isn’t published, or doesn’t line up with the deployed API.</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The Wrong API</a:t>
            </a:r>
            <a:r>
              <a:rPr lang="en-GB" sz="12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Missed Opportunities</a:t>
            </a:r>
            <a:r>
              <a:rPr lang="en-GB" sz="12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19</a:t>
            </a:fld>
            <a:endParaRPr lang="en-GB"/>
          </a:p>
        </p:txBody>
      </p:sp>
    </p:spTree>
    <p:extLst>
      <p:ext uri="{BB962C8B-B14F-4D97-AF65-F5344CB8AC3E}">
        <p14:creationId xmlns:p14="http://schemas.microsoft.com/office/powerpoint/2010/main" val="328437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benefits or good use cases of the Code First approach.</a:t>
            </a:r>
          </a:p>
        </p:txBody>
      </p:sp>
      <p:sp>
        <p:nvSpPr>
          <p:cNvPr id="4" name="Slide Number Placeholder 3"/>
          <p:cNvSpPr>
            <a:spLocks noGrp="1"/>
          </p:cNvSpPr>
          <p:nvPr>
            <p:ph type="sldNum" sz="quarter" idx="5"/>
          </p:nvPr>
        </p:nvSpPr>
        <p:spPr/>
        <p:txBody>
          <a:bodyPr/>
          <a:lstStyle/>
          <a:p>
            <a:fld id="{52BEE815-2126-984D-8185-3C7DA0E5E728}" type="slidenum">
              <a:rPr lang="en-GB" smtClean="0"/>
              <a:t>20</a:t>
            </a:fld>
            <a:endParaRPr lang="en-GB"/>
          </a:p>
        </p:txBody>
      </p:sp>
    </p:spTree>
    <p:extLst>
      <p:ext uri="{BB962C8B-B14F-4D97-AF65-F5344CB8AC3E}">
        <p14:creationId xmlns:p14="http://schemas.microsoft.com/office/powerpoint/2010/main" val="3329303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an intro.</a:t>
            </a:r>
          </a:p>
          <a:p>
            <a:pPr algn="l"/>
            <a:r>
              <a:rPr lang="en-GB" dirty="0"/>
              <a:t>We will then see </a:t>
            </a:r>
            <a:r>
              <a:rPr lang="en-GB" sz="1200" noProof="0" dirty="0">
                <a:latin typeface="Arial" panose="020B0604020202020204" pitchFamily="34" charset="0"/>
                <a:cs typeface="Arial" panose="020B0604020202020204" pitchFamily="34" charset="0"/>
              </a:rPr>
              <a:t>at a high-level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After that we will see how that applies to API development in terms of  </a:t>
            </a:r>
            <a:r>
              <a:rPr lang="en-GB" sz="1200" dirty="0">
                <a:latin typeface="Arial" panose="020B0604020202020204" pitchFamily="34" charset="0"/>
                <a:cs typeface="Arial" panose="020B0604020202020204" pitchFamily="34" charset="0"/>
              </a:rPr>
              <a:t>Design First API vs. Code First API.</a:t>
            </a:r>
            <a:endParaRPr lang="en-GB" dirty="0"/>
          </a:p>
          <a:p>
            <a:pPr algn="l"/>
            <a:r>
              <a:rPr lang="en-GB" sz="12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2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200" noProof="0" dirty="0">
                <a:latin typeface="Arial" panose="020B0604020202020204" pitchFamily="34" charset="0"/>
                <a:cs typeface="Arial" panose="020B0604020202020204" pitchFamily="34" charset="0"/>
              </a:rPr>
              <a:t>And we will tie this whole thing neatly in a knot in a live Demo.</a:t>
            </a:r>
          </a:p>
          <a:p>
            <a:pPr algn="l"/>
            <a:r>
              <a:rPr lang="en-GB" sz="1200" noProof="0" dirty="0">
                <a:latin typeface="Arial" panose="020B0604020202020204" pitchFamily="34" charset="0"/>
                <a:cs typeface="Arial" panose="020B0604020202020204" pitchFamily="34" charset="0"/>
              </a:rPr>
              <a:t>We will finish with a recap of what we have achieved.</a:t>
            </a:r>
          </a:p>
          <a:p>
            <a:pPr algn="l"/>
            <a:r>
              <a:rPr lang="en-GB" sz="1200" noProof="0" dirty="0">
                <a:latin typeface="Arial" panose="020B0604020202020204" pitchFamily="34" charset="0"/>
                <a:cs typeface="Arial" panose="020B0604020202020204" pitchFamily="34" charset="0"/>
              </a:rPr>
              <a:t>And hopefully we will have some time for Q&amp;A.</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a:t>
            </a:fld>
            <a:endParaRPr lang="en-GB"/>
          </a:p>
        </p:txBody>
      </p:sp>
    </p:spTree>
    <p:extLst>
      <p:ext uri="{BB962C8B-B14F-4D97-AF65-F5344CB8AC3E}">
        <p14:creationId xmlns:p14="http://schemas.microsoft.com/office/powerpoint/2010/main" val="3888112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p:txBody>
      </p:sp>
      <p:sp>
        <p:nvSpPr>
          <p:cNvPr id="4" name="Slide Number Placeholder 3"/>
          <p:cNvSpPr>
            <a:spLocks noGrp="1"/>
          </p:cNvSpPr>
          <p:nvPr>
            <p:ph type="sldNum" sz="quarter" idx="5"/>
          </p:nvPr>
        </p:nvSpPr>
        <p:spPr/>
        <p:txBody>
          <a:bodyPr/>
          <a:lstStyle/>
          <a:p>
            <a:fld id="{52BEE815-2126-984D-8185-3C7DA0E5E728}" type="slidenum">
              <a:rPr lang="en-GB" smtClean="0"/>
              <a:t>21</a:t>
            </a:fld>
            <a:endParaRPr lang="en-GB"/>
          </a:p>
        </p:txBody>
      </p:sp>
    </p:spTree>
    <p:extLst>
      <p:ext uri="{BB962C8B-B14F-4D97-AF65-F5344CB8AC3E}">
        <p14:creationId xmlns:p14="http://schemas.microsoft.com/office/powerpoint/2010/main" val="3677460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a:t>
            </a:r>
            <a:r>
              <a:rPr lang="bg-BG" dirty="0"/>
              <a:t> </a:t>
            </a:r>
            <a:r>
              <a:rPr lang="en-GB" dirty="0"/>
              <a:t>the Design First approach which far outweigh the challenges.</a:t>
            </a:r>
          </a:p>
        </p:txBody>
      </p:sp>
      <p:sp>
        <p:nvSpPr>
          <p:cNvPr id="4" name="Slide Number Placeholder 3"/>
          <p:cNvSpPr>
            <a:spLocks noGrp="1"/>
          </p:cNvSpPr>
          <p:nvPr>
            <p:ph type="sldNum" sz="quarter" idx="5"/>
          </p:nvPr>
        </p:nvSpPr>
        <p:spPr/>
        <p:txBody>
          <a:bodyPr/>
          <a:lstStyle/>
          <a:p>
            <a:fld id="{52BEE815-2126-984D-8185-3C7DA0E5E728}" type="slidenum">
              <a:rPr lang="en-GB" smtClean="0"/>
              <a:t>22</a:t>
            </a:fld>
            <a:endParaRPr lang="en-GB"/>
          </a:p>
        </p:txBody>
      </p:sp>
    </p:spTree>
    <p:extLst>
      <p:ext uri="{BB962C8B-B14F-4D97-AF65-F5344CB8AC3E}">
        <p14:creationId xmlns:p14="http://schemas.microsoft.com/office/powerpoint/2010/main" val="72354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a:latin typeface="Arial" panose="020B0604020202020204" pitchFamily="34" charset="0"/>
                <a:cs typeface="Arial" panose="020B0604020202020204" pitchFamily="34" charset="0"/>
              </a:rPr>
              <a:t>Random wolf fact.</a:t>
            </a: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23</a:t>
            </a:fld>
            <a:endParaRPr lang="en-GB"/>
          </a:p>
        </p:txBody>
      </p:sp>
    </p:spTree>
    <p:extLst>
      <p:ext uri="{BB962C8B-B14F-4D97-AF65-F5344CB8AC3E}">
        <p14:creationId xmlns:p14="http://schemas.microsoft.com/office/powerpoint/2010/main" val="347560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only there was a way and relevant tools to change this?!</a:t>
            </a:r>
          </a:p>
        </p:txBody>
      </p:sp>
      <p:sp>
        <p:nvSpPr>
          <p:cNvPr id="4" name="Slide Number Placeholder 3"/>
          <p:cNvSpPr>
            <a:spLocks noGrp="1"/>
          </p:cNvSpPr>
          <p:nvPr>
            <p:ph type="sldNum" sz="quarter" idx="5"/>
          </p:nvPr>
        </p:nvSpPr>
        <p:spPr/>
        <p:txBody>
          <a:bodyPr/>
          <a:lstStyle/>
          <a:p>
            <a:fld id="{52BEE815-2126-984D-8185-3C7DA0E5E728}" type="slidenum">
              <a:rPr lang="en-GB" smtClean="0"/>
              <a:t>26</a:t>
            </a:fld>
            <a:endParaRPr lang="en-GB"/>
          </a:p>
        </p:txBody>
      </p:sp>
    </p:spTree>
    <p:extLst>
      <p:ext uri="{BB962C8B-B14F-4D97-AF65-F5344CB8AC3E}">
        <p14:creationId xmlns:p14="http://schemas.microsoft.com/office/powerpoint/2010/main" val="301911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Enter Contract First Development and Contract Testing!</a:t>
            </a:r>
          </a:p>
        </p:txBody>
      </p:sp>
      <p:sp>
        <p:nvSpPr>
          <p:cNvPr id="4" name="Slide Number Placeholder 3"/>
          <p:cNvSpPr>
            <a:spLocks noGrp="1"/>
          </p:cNvSpPr>
          <p:nvPr>
            <p:ph type="sldNum" sz="quarter" idx="5"/>
          </p:nvPr>
        </p:nvSpPr>
        <p:spPr/>
        <p:txBody>
          <a:bodyPr/>
          <a:lstStyle/>
          <a:p>
            <a:fld id="{52BEE815-2126-984D-8185-3C7DA0E5E728}" type="slidenum">
              <a:rPr lang="en-GB" smtClean="0"/>
              <a:t>27</a:t>
            </a:fld>
            <a:endParaRPr lang="en-GB"/>
          </a:p>
        </p:txBody>
      </p:sp>
    </p:spTree>
    <p:extLst>
      <p:ext uri="{BB962C8B-B14F-4D97-AF65-F5344CB8AC3E}">
        <p14:creationId xmlns:p14="http://schemas.microsoft.com/office/powerpoint/2010/main" val="3192430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CONTRACT FIRST DEVELOPMENT?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28</a:t>
            </a:fld>
            <a:endParaRPr lang="en-GB"/>
          </a:p>
        </p:txBody>
      </p:sp>
    </p:spTree>
    <p:extLst>
      <p:ext uri="{BB962C8B-B14F-4D97-AF65-F5344CB8AC3E}">
        <p14:creationId xmlns:p14="http://schemas.microsoft.com/office/powerpoint/2010/main" val="3811956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THIS CONTRACT TESTING THING?</a:t>
            </a:r>
          </a:p>
          <a:p>
            <a:endParaRPr lang="en-GB" dirty="0"/>
          </a:p>
          <a:p>
            <a:r>
              <a:rPr lang="en-GB" dirty="0"/>
              <a:t>This is the way we enforce and govern our contracts.</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29</a:t>
            </a:fld>
            <a:endParaRPr lang="en-GB"/>
          </a:p>
        </p:txBody>
      </p:sp>
    </p:spTree>
    <p:extLst>
      <p:ext uri="{BB962C8B-B14F-4D97-AF65-F5344CB8AC3E}">
        <p14:creationId xmlns:p14="http://schemas.microsoft.com/office/powerpoint/2010/main" val="3651241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p:txBody>
      </p:sp>
      <p:sp>
        <p:nvSpPr>
          <p:cNvPr id="4" name="Slide Number Placeholder 3"/>
          <p:cNvSpPr>
            <a:spLocks noGrp="1"/>
          </p:cNvSpPr>
          <p:nvPr>
            <p:ph type="sldNum" sz="quarter" idx="5"/>
          </p:nvPr>
        </p:nvSpPr>
        <p:spPr/>
        <p:txBody>
          <a:bodyPr/>
          <a:lstStyle/>
          <a:p>
            <a:fld id="{52BEE815-2126-984D-8185-3C7DA0E5E728}" type="slidenum">
              <a:rPr lang="en-GB" smtClean="0"/>
              <a:t>30</a:t>
            </a:fld>
            <a:endParaRPr lang="en-GB"/>
          </a:p>
        </p:txBody>
      </p:sp>
    </p:spTree>
    <p:extLst>
      <p:ext uri="{BB962C8B-B14F-4D97-AF65-F5344CB8AC3E}">
        <p14:creationId xmlns:p14="http://schemas.microsoft.com/office/powerpoint/2010/main" val="2545651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Keystone species according to most ecologists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Wolfs help regulate the ecosystem by preventing hooved herds overpopulation.</a:t>
            </a:r>
          </a:p>
          <a:p>
            <a:r>
              <a:rPr lang="en-GB" sz="1200" dirty="0">
                <a:latin typeface="Arial" panose="020B0604020202020204" pitchFamily="34" charset="0"/>
                <a:cs typeface="Arial" panose="020B0604020202020204" pitchFamily="34" charset="0"/>
              </a:rPr>
              <a:t>No valid reason to kill them – not used for food; not overpopulated; not a significant threat to cattle; and not a measurable risk to human safety;</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33</a:t>
            </a:fld>
            <a:endParaRPr lang="en-GB"/>
          </a:p>
        </p:txBody>
      </p:sp>
    </p:spTree>
    <p:extLst>
      <p:ext uri="{BB962C8B-B14F-4D97-AF65-F5344CB8AC3E}">
        <p14:creationId xmlns:p14="http://schemas.microsoft.com/office/powerpoint/2010/main" val="382969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do we achieve this?</a:t>
            </a:r>
          </a:p>
          <a:p>
            <a:r>
              <a:rPr lang="en-GB" dirty="0"/>
              <a:t>We are going to need some tools for the job.</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34</a:t>
            </a:fld>
            <a:endParaRPr lang="en-GB"/>
          </a:p>
        </p:txBody>
      </p:sp>
    </p:spTree>
    <p:extLst>
      <p:ext uri="{BB962C8B-B14F-4D97-AF65-F5344CB8AC3E}">
        <p14:creationId xmlns:p14="http://schemas.microsoft.com/office/powerpoint/2010/main" val="149168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First a small disclosure.</a:t>
            </a:r>
            <a:endParaRPr lang="en-GB"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20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200" dirty="0">
                <a:latin typeface="Arial" panose="020B0604020202020204" pitchFamily="34" charset="0"/>
                <a:cs typeface="Arial" panose="020B0604020202020204" pitchFamily="34" charset="0"/>
              </a:rPr>
              <a:t>And I personally have done a donation to the </a:t>
            </a:r>
            <a:r>
              <a:rPr lang="en-GB" sz="1200" dirty="0" err="1">
                <a:latin typeface="Arial" panose="020B0604020202020204" pitchFamily="34" charset="0"/>
                <a:cs typeface="Arial" panose="020B0604020202020204" pitchFamily="34" charset="0"/>
              </a:rPr>
              <a:t>Euronatur</a:t>
            </a:r>
            <a:r>
              <a:rPr lang="en-GB" sz="120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200" dirty="0">
                <a:latin typeface="Arial" panose="020B0604020202020204" pitchFamily="34" charset="0"/>
                <a:cs typeface="Arial" panose="020B0604020202020204" pitchFamily="34" charset="0"/>
              </a:rPr>
              <a:t>When I donate to charities I tend not to stick to just any particular one, and since I am using wolfs in this presentation I chose this one.</a:t>
            </a:r>
          </a:p>
          <a:p>
            <a:pPr algn="l"/>
            <a:r>
              <a:rPr lang="en-GB" sz="1200" noProof="0" dirty="0">
                <a:latin typeface="Arial" panose="020B0604020202020204" pitchFamily="34" charset="0"/>
                <a:cs typeface="Arial" panose="020B0604020202020204" pitchFamily="34" charset="0"/>
              </a:rPr>
              <a:t>Let’s get started.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a:t>
            </a:fld>
            <a:endParaRPr lang="en-GB"/>
          </a:p>
        </p:txBody>
      </p:sp>
    </p:spTree>
    <p:extLst>
      <p:ext uri="{BB962C8B-B14F-4D97-AF65-F5344CB8AC3E}">
        <p14:creationId xmlns:p14="http://schemas.microsoft.com/office/powerpoint/2010/main" val="4145295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The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Specification (OAS)</a:t>
            </a:r>
            <a:r>
              <a:rPr lang="en-GB" sz="1200" dirty="0">
                <a:latin typeface="Arial" panose="020B0604020202020204" pitchFamily="34" charset="0"/>
                <a:cs typeface="Arial" panose="020B0604020202020204" pitchFamily="34" charset="0"/>
              </a:rPr>
              <a:t> (formerly Swagger Specification) </a:t>
            </a:r>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35</a:t>
            </a:fld>
            <a:endParaRPr lang="en-GB"/>
          </a:p>
        </p:txBody>
      </p:sp>
    </p:spTree>
    <p:extLst>
      <p:ext uri="{BB962C8B-B14F-4D97-AF65-F5344CB8AC3E}">
        <p14:creationId xmlns:p14="http://schemas.microsoft.com/office/powerpoint/2010/main" val="3130006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Swagger</a:t>
            </a:r>
            <a:r>
              <a:rPr lang="en-GB" sz="1200" dirty="0">
                <a:latin typeface="Arial" panose="020B0604020202020204" pitchFamily="34" charset="0"/>
                <a:cs typeface="Arial" panose="020B0604020202020204" pitchFamily="34" charset="0"/>
              </a:rPr>
              <a:t> is a set of open-source tools built around the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Once you have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with Swagger you can:</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clients in over 40 languages.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interactive documentation that lets you try out the API directly in the browser.</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Use the spec for automated tests.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37</a:t>
            </a:fld>
            <a:endParaRPr lang="en-GB"/>
          </a:p>
        </p:txBody>
      </p:sp>
    </p:spTree>
    <p:extLst>
      <p:ext uri="{BB962C8B-B14F-4D97-AF65-F5344CB8AC3E}">
        <p14:creationId xmlns:p14="http://schemas.microsoft.com/office/powerpoint/2010/main" val="4241424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Given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and using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Generator</a:t>
            </a:r>
            <a:r>
              <a:rPr lang="en-GB" sz="1200" dirty="0">
                <a:latin typeface="Arial" panose="020B0604020202020204" pitchFamily="34" charset="0"/>
                <a:cs typeface="Arial" panose="020B0604020202020204" pitchFamily="34" charset="0"/>
              </a:rPr>
              <a:t> you can generate</a:t>
            </a:r>
            <a:r>
              <a:rPr lang="bg-BG" sz="1200" dirty="0">
                <a:latin typeface="Arial" panose="020B0604020202020204" pitchFamily="34" charset="0"/>
                <a:cs typeface="Arial" panose="020B0604020202020204" pitchFamily="34" charset="0"/>
              </a:rPr>
              <a:t>:</a:t>
            </a:r>
          </a:p>
          <a:p>
            <a:pPr marL="0" indent="0">
              <a:buNone/>
            </a:pPr>
            <a:endParaRPr lang="bg-BG"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API client libraries.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Server stubs.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Documentation.</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Configuration.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38</a:t>
            </a:fld>
            <a:endParaRPr lang="en-GB"/>
          </a:p>
        </p:txBody>
      </p:sp>
    </p:spTree>
    <p:extLst>
      <p:ext uri="{BB962C8B-B14F-4D97-AF65-F5344CB8AC3E}">
        <p14:creationId xmlns:p14="http://schemas.microsoft.com/office/powerpoint/2010/main" val="2419863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After spending a bit of time on researching how I can do request validation for our existing APIs, without having to re-write all tests or write a whole new suite of tests I found the answer!</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Atlassian – Request Validator</a:t>
            </a:r>
          </a:p>
          <a:p>
            <a:r>
              <a:rPr lang="en-GB" sz="1200" dirty="0">
                <a:latin typeface="Arial" panose="020B0604020202020204" pitchFamily="34" charset="0"/>
                <a:cs typeface="Arial" panose="020B0604020202020204" pitchFamily="34" charset="0"/>
              </a:rPr>
              <a:t>A Java library for validating HTTP request/responses against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Swagger Request Validator - REST Assured module</a:t>
            </a:r>
          </a:p>
          <a:p>
            <a:r>
              <a:rPr lang="en-GB" sz="12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39</a:t>
            </a:fld>
            <a:endParaRPr lang="en-GB"/>
          </a:p>
        </p:txBody>
      </p:sp>
    </p:spTree>
    <p:extLst>
      <p:ext uri="{BB962C8B-B14F-4D97-AF65-F5344CB8AC3E}">
        <p14:creationId xmlns:p14="http://schemas.microsoft.com/office/powerpoint/2010/main" val="10424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Its a library that integrates with new and existing API applications. </a:t>
            </a:r>
          </a:p>
          <a:p>
            <a:pPr marL="0" indent="0">
              <a:buNone/>
            </a:pPr>
            <a:r>
              <a:rPr lang="en-GB" sz="1200" dirty="0">
                <a:latin typeface="Arial" panose="020B0604020202020204" pitchFamily="34" charset="0"/>
                <a:cs typeface="Arial" panose="020B0604020202020204" pitchFamily="34" charset="0"/>
              </a:rPr>
              <a:t>Simply, install the validator onto your express app, point it to your </a:t>
            </a:r>
            <a:r>
              <a:rPr lang="en-GB" sz="1200" dirty="0" err="1">
                <a:latin typeface="Arial" panose="020B0604020202020204" pitchFamily="34" charset="0"/>
                <a:cs typeface="Arial" panose="020B0604020202020204" pitchFamily="34" charset="0"/>
              </a:rPr>
              <a:t>OpenAPI</a:t>
            </a:r>
            <a:r>
              <a:rPr lang="en-GB" sz="1200">
                <a:latin typeface="Arial" panose="020B0604020202020204" pitchFamily="34" charset="0"/>
                <a:cs typeface="Arial" panose="020B0604020202020204" pitchFamily="34" charset="0"/>
              </a:rPr>
              <a:t> spec, </a:t>
            </a:r>
            <a:r>
              <a:rPr lang="en-GB" sz="1200" dirty="0">
                <a:latin typeface="Arial" panose="020B0604020202020204" pitchFamily="34" charset="0"/>
                <a:cs typeface="Arial" panose="020B0604020202020204" pitchFamily="34" charset="0"/>
              </a:rPr>
              <a:t>then define and implement routes the way you prefer.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40</a:t>
            </a:fld>
            <a:endParaRPr lang="en-GB"/>
          </a:p>
        </p:txBody>
      </p:sp>
    </p:spTree>
    <p:extLst>
      <p:ext uri="{BB962C8B-B14F-4D97-AF65-F5344CB8AC3E}">
        <p14:creationId xmlns:p14="http://schemas.microsoft.com/office/powerpoint/2010/main" val="111169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52BEE815-2126-984D-8185-3C7DA0E5E728}" type="slidenum">
              <a:rPr lang="en-GB" smtClean="0"/>
              <a:t>41</a:t>
            </a:fld>
            <a:endParaRPr lang="en-GB"/>
          </a:p>
        </p:txBody>
      </p:sp>
    </p:spTree>
    <p:extLst>
      <p:ext uri="{BB962C8B-B14F-4D97-AF65-F5344CB8AC3E}">
        <p14:creationId xmlns:p14="http://schemas.microsoft.com/office/powerpoint/2010/main" val="1229820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The Wolf /Canis Lupus/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Represents strength, loyalty, family ties, caring and expresses freedom and fortitude.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Japanese word for wolf, "</a:t>
            </a:r>
            <a:r>
              <a:rPr lang="en-GB" sz="1200" dirty="0" err="1">
                <a:latin typeface="Arial" panose="020B0604020202020204" pitchFamily="34" charset="0"/>
                <a:cs typeface="Arial" panose="020B0604020202020204" pitchFamily="34" charset="0"/>
              </a:rPr>
              <a:t>Ookami</a:t>
            </a:r>
            <a:r>
              <a:rPr lang="en-GB" sz="1200" dirty="0">
                <a:latin typeface="Arial" panose="020B0604020202020204" pitchFamily="34" charset="0"/>
                <a:cs typeface="Arial" panose="020B0604020202020204" pitchFamily="34" charset="0"/>
              </a:rPr>
              <a:t>", means "Great God".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42</a:t>
            </a:fld>
            <a:endParaRPr lang="en-GB"/>
          </a:p>
        </p:txBody>
      </p:sp>
    </p:spTree>
    <p:extLst>
      <p:ext uri="{BB962C8B-B14F-4D97-AF65-F5344CB8AC3E}">
        <p14:creationId xmlns:p14="http://schemas.microsoft.com/office/powerpoint/2010/main" val="825002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demo?</a:t>
            </a:r>
          </a:p>
        </p:txBody>
      </p:sp>
      <p:sp>
        <p:nvSpPr>
          <p:cNvPr id="4" name="Slide Number Placeholder 3"/>
          <p:cNvSpPr>
            <a:spLocks noGrp="1"/>
          </p:cNvSpPr>
          <p:nvPr>
            <p:ph type="sldNum" sz="quarter" idx="5"/>
          </p:nvPr>
        </p:nvSpPr>
        <p:spPr/>
        <p:txBody>
          <a:bodyPr/>
          <a:lstStyle/>
          <a:p>
            <a:fld id="{52BEE815-2126-984D-8185-3C7DA0E5E728}" type="slidenum">
              <a:rPr lang="en-GB" smtClean="0"/>
              <a:t>44</a:t>
            </a:fld>
            <a:endParaRPr lang="en-GB"/>
          </a:p>
        </p:txBody>
      </p:sp>
    </p:spTree>
    <p:extLst>
      <p:ext uri="{BB962C8B-B14F-4D97-AF65-F5344CB8AC3E}">
        <p14:creationId xmlns:p14="http://schemas.microsoft.com/office/powerpoint/2010/main" val="1302387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demo?</a:t>
            </a:r>
          </a:p>
        </p:txBody>
      </p:sp>
      <p:sp>
        <p:nvSpPr>
          <p:cNvPr id="4" name="Slide Number Placeholder 3"/>
          <p:cNvSpPr>
            <a:spLocks noGrp="1"/>
          </p:cNvSpPr>
          <p:nvPr>
            <p:ph type="sldNum" sz="quarter" idx="5"/>
          </p:nvPr>
        </p:nvSpPr>
        <p:spPr/>
        <p:txBody>
          <a:bodyPr/>
          <a:lstStyle/>
          <a:p>
            <a:fld id="{52BEE815-2126-984D-8185-3C7DA0E5E728}" type="slidenum">
              <a:rPr lang="en-GB" smtClean="0"/>
              <a:t>46</a:t>
            </a:fld>
            <a:endParaRPr lang="en-GB"/>
          </a:p>
        </p:txBody>
      </p:sp>
    </p:spTree>
    <p:extLst>
      <p:ext uri="{BB962C8B-B14F-4D97-AF65-F5344CB8AC3E}">
        <p14:creationId xmlns:p14="http://schemas.microsoft.com/office/powerpoint/2010/main" val="228788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48</a:t>
            </a:fld>
            <a:endParaRPr lang="en-GB"/>
          </a:p>
        </p:txBody>
      </p:sp>
    </p:spTree>
    <p:extLst>
      <p:ext uri="{BB962C8B-B14F-4D97-AF65-F5344CB8AC3E}">
        <p14:creationId xmlns:p14="http://schemas.microsoft.com/office/powerpoint/2010/main" val="1977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Things get</a:t>
            </a:r>
            <a:r>
              <a:rPr lang="bg-BG"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even more exciting when this so-called document can:</a:t>
            </a:r>
          </a:p>
          <a:p>
            <a:r>
              <a:rPr lang="en-GB" sz="1200" dirty="0">
                <a:latin typeface="Arial" panose="020B0604020202020204" pitchFamily="34" charset="0"/>
                <a:cs typeface="Arial" panose="020B0604020202020204" pitchFamily="34" charset="0"/>
              </a:rPr>
              <a:t>Serve as a contract</a:t>
            </a:r>
          </a:p>
          <a:p>
            <a:r>
              <a:rPr lang="en-GB" sz="1200" dirty="0">
                <a:latin typeface="Arial" panose="020B0604020202020204" pitchFamily="34" charset="0"/>
                <a:cs typeface="Arial" panose="020B0604020202020204" pitchFamily="34" charset="0"/>
              </a:rPr>
              <a:t>Generate clients, servers, and documentation in a plethora of languages</a:t>
            </a:r>
          </a:p>
          <a:p>
            <a:r>
              <a:rPr lang="en-GB" sz="1200" dirty="0">
                <a:latin typeface="Arial" panose="020B0604020202020204" pitchFamily="34" charset="0"/>
                <a:cs typeface="Arial" panose="020B0604020202020204" pitchFamily="34" charset="0"/>
              </a:rPr>
              <a:t>Put your developers </a:t>
            </a:r>
            <a:r>
              <a:rPr lang="en-GB" sz="1200">
                <a:latin typeface="Arial" panose="020B0604020202020204" pitchFamily="34" charset="0"/>
                <a:cs typeface="Arial" panose="020B0604020202020204" pitchFamily="34" charset="0"/>
              </a:rPr>
              <a:t>and clients </a:t>
            </a:r>
            <a:r>
              <a:rPr lang="en-GB" sz="1200" dirty="0">
                <a:latin typeface="Arial" panose="020B0604020202020204" pitchFamily="34" charset="0"/>
                <a:cs typeface="Arial" panose="020B0604020202020204" pitchFamily="34" charset="0"/>
              </a:rPr>
              <a:t>first</a:t>
            </a:r>
          </a:p>
          <a:p>
            <a:r>
              <a:rPr lang="en-GB" sz="1200" dirty="0">
                <a:latin typeface="Arial" panose="020B0604020202020204" pitchFamily="34" charset="0"/>
                <a:cs typeface="Arial" panose="020B0604020202020204" pitchFamily="34" charset="0"/>
              </a:rPr>
              <a:t>Have Automatic, Fail-fast, API Validation</a:t>
            </a:r>
          </a:p>
          <a:p>
            <a:r>
              <a:rPr lang="en-GB" sz="1200" dirty="0">
                <a:latin typeface="Arial" panose="020B0604020202020204" pitchFamily="34" charset="0"/>
                <a:cs typeface="Arial" panose="020B0604020202020204" pitchFamily="34" charset="0"/>
              </a:rPr>
              <a:t>Is Cross-Platform and Language Agnostic</a:t>
            </a:r>
          </a:p>
          <a:p>
            <a:r>
              <a:rPr lang="en-GB" sz="1200" dirty="0">
                <a:latin typeface="Arial" panose="020B0604020202020204" pitchFamily="34" charset="0"/>
                <a:cs typeface="Arial" panose="020B0604020202020204" pitchFamily="34" charset="0"/>
              </a:rPr>
              <a:t>Is both human and machine readable in YAML or JSON</a:t>
            </a:r>
          </a:p>
          <a:p>
            <a:r>
              <a:rPr lang="en-GB" sz="1200" dirty="0">
                <a:latin typeface="Arial" panose="020B0604020202020204" pitchFamily="34" charset="0"/>
                <a:cs typeface="Arial" panose="020B0604020202020204" pitchFamily="34" charset="0"/>
              </a:rPr>
              <a:t>Speeds up development, prototyping and reduces costs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Let’s see how all those things work!</a:t>
            </a:r>
          </a:p>
        </p:txBody>
      </p:sp>
      <p:sp>
        <p:nvSpPr>
          <p:cNvPr id="4" name="Slide Number Placeholder 3"/>
          <p:cNvSpPr>
            <a:spLocks noGrp="1"/>
          </p:cNvSpPr>
          <p:nvPr>
            <p:ph type="sldNum" sz="quarter" idx="5"/>
          </p:nvPr>
        </p:nvSpPr>
        <p:spPr/>
        <p:txBody>
          <a:bodyPr/>
          <a:lstStyle/>
          <a:p>
            <a:fld id="{52BEE815-2126-984D-8185-3C7DA0E5E728}" type="slidenum">
              <a:rPr lang="en-GB" smtClean="0"/>
              <a:t>5</a:t>
            </a:fld>
            <a:endParaRPr lang="en-GB"/>
          </a:p>
        </p:txBody>
      </p:sp>
    </p:spTree>
    <p:extLst>
      <p:ext uri="{BB962C8B-B14F-4D97-AF65-F5344CB8AC3E}">
        <p14:creationId xmlns:p14="http://schemas.microsoft.com/office/powerpoint/2010/main" val="3989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latin typeface="Arial" panose="020B0604020202020204" pitchFamily="34" charset="0"/>
                <a:cs typeface="Arial" panose="020B0604020202020204" pitchFamily="34" charset="0"/>
              </a:rPr>
              <a:t>First let‘s discuss at a high-level Design First vs. Code First Development.</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6</a:t>
            </a:fld>
            <a:endParaRPr lang="en-GB"/>
          </a:p>
        </p:txBody>
      </p:sp>
    </p:spTree>
    <p:extLst>
      <p:ext uri="{BB962C8B-B14F-4D97-AF65-F5344CB8AC3E}">
        <p14:creationId xmlns:p14="http://schemas.microsoft.com/office/powerpoint/2010/main" val="202077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With a code-first approach, you start with your IDE typing out some code.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However, your main focus is on the “</a:t>
            </a:r>
            <a:r>
              <a:rPr lang="en-GB" sz="1200" b="1" i="1" dirty="0">
                <a:latin typeface="Arial" panose="020B0604020202020204" pitchFamily="34" charset="0"/>
                <a:cs typeface="Arial" panose="020B0604020202020204" pitchFamily="34" charset="0"/>
              </a:rPr>
              <a:t>core functionality</a:t>
            </a:r>
            <a:r>
              <a:rPr lang="en-GB" sz="1200" dirty="0">
                <a:latin typeface="Arial" panose="020B0604020202020204" pitchFamily="34" charset="0"/>
                <a:cs typeface="Arial" panose="020B0604020202020204" pitchFamily="34" charset="0"/>
              </a:rPr>
              <a:t>” not the “</a:t>
            </a:r>
            <a:r>
              <a:rPr lang="en-GB" sz="1200" b="1" i="1" dirty="0">
                <a:latin typeface="Arial" panose="020B0604020202020204" pitchFamily="34" charset="0"/>
                <a:cs typeface="Arial" panose="020B0604020202020204" pitchFamily="34" charset="0"/>
              </a:rPr>
              <a:t>interface</a:t>
            </a:r>
            <a:r>
              <a:rPr lang="en-GB" sz="1200" dirty="0">
                <a:latin typeface="Arial" panose="020B0604020202020204" pitchFamily="34" charset="0"/>
                <a:cs typeface="Arial" panose="020B0604020202020204" pitchFamily="34" charset="0"/>
              </a:rPr>
              <a: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When the time comes to implement the interface (</a:t>
            </a:r>
            <a:r>
              <a:rPr lang="en-GB" sz="1200" b="1" i="1" dirty="0">
                <a:latin typeface="Arial" panose="020B0604020202020204" pitchFamily="34" charset="0"/>
                <a:cs typeface="Arial" panose="020B0604020202020204" pitchFamily="34" charset="0"/>
              </a:rPr>
              <a:t>the API</a:t>
            </a:r>
            <a:r>
              <a:rPr lang="en-GB" sz="12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7</a:t>
            </a:fld>
            <a:endParaRPr lang="en-GB"/>
          </a:p>
        </p:txBody>
      </p:sp>
    </p:spTree>
    <p:extLst>
      <p:ext uri="{BB962C8B-B14F-4D97-AF65-F5344CB8AC3E}">
        <p14:creationId xmlns:p14="http://schemas.microsoft.com/office/powerpoint/2010/main" val="1042432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WHEN THE CODE COMES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is a synchronous flow, encountered in the traditional waterfall software development.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Delays at any point in time will push back the overall delivery of the product.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8</a:t>
            </a:fld>
            <a:endParaRPr lang="en-GB"/>
          </a:p>
        </p:txBody>
      </p:sp>
    </p:spTree>
    <p:extLst>
      <p:ext uri="{BB962C8B-B14F-4D97-AF65-F5344CB8AC3E}">
        <p14:creationId xmlns:p14="http://schemas.microsoft.com/office/powerpoint/2010/main" val="142403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Design First approach a.k.a. API-first development, is a strategy in which the first order of business is to develop an API that puts your client’s developers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process is aligned with agile software development.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p:txBody>
      </p:sp>
      <p:sp>
        <p:nvSpPr>
          <p:cNvPr id="4" name="Slide Number Placeholder 3"/>
          <p:cNvSpPr>
            <a:spLocks noGrp="1"/>
          </p:cNvSpPr>
          <p:nvPr>
            <p:ph type="sldNum" sz="quarter" idx="5"/>
          </p:nvPr>
        </p:nvSpPr>
        <p:spPr/>
        <p:txBody>
          <a:bodyPr/>
          <a:lstStyle/>
          <a:p>
            <a:fld id="{52BEE815-2126-984D-8185-3C7DA0E5E728}" type="slidenum">
              <a:rPr lang="en-GB" smtClean="0"/>
              <a:t>9</a:t>
            </a:fld>
            <a:endParaRPr lang="en-GB"/>
          </a:p>
        </p:txBody>
      </p:sp>
    </p:spTree>
    <p:extLst>
      <p:ext uri="{BB962C8B-B14F-4D97-AF65-F5344CB8AC3E}">
        <p14:creationId xmlns:p14="http://schemas.microsoft.com/office/powerpoint/2010/main" val="378195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diagram is the Code First vicious circle.</a:t>
            </a:r>
          </a:p>
          <a:p>
            <a:r>
              <a:rPr lang="en-GB" dirty="0"/>
              <a:t>And the second one depicts the much more lean Design First approach.</a:t>
            </a:r>
          </a:p>
          <a:p>
            <a:r>
              <a:rPr lang="en-GB"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any of these look or sound familiar?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10</a:t>
            </a:fld>
            <a:endParaRPr lang="en-GB"/>
          </a:p>
        </p:txBody>
      </p:sp>
    </p:spTree>
    <p:extLst>
      <p:ext uri="{BB962C8B-B14F-4D97-AF65-F5344CB8AC3E}">
        <p14:creationId xmlns:p14="http://schemas.microsoft.com/office/powerpoint/2010/main" val="422556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4495-872E-E649-924D-449E200707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G"/>
          </a:p>
        </p:txBody>
      </p:sp>
      <p:sp>
        <p:nvSpPr>
          <p:cNvPr id="3" name="Subtitle 2">
            <a:extLst>
              <a:ext uri="{FF2B5EF4-FFF2-40B4-BE49-F238E27FC236}">
                <a16:creationId xmlns:a16="http://schemas.microsoft.com/office/drawing/2014/main" id="{63D0CC55-F836-6A4C-8F25-AC2185536A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G"/>
          </a:p>
        </p:txBody>
      </p:sp>
      <p:sp>
        <p:nvSpPr>
          <p:cNvPr id="4" name="Date Placeholder 3">
            <a:extLst>
              <a:ext uri="{FF2B5EF4-FFF2-40B4-BE49-F238E27FC236}">
                <a16:creationId xmlns:a16="http://schemas.microsoft.com/office/drawing/2014/main" id="{32F09E4F-F13C-E042-9BAB-F7FCF13C3264}"/>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CB67CA1A-2461-9F49-BB2E-153B7E73C906}"/>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B74CF19F-1E68-0D46-8CDB-BE828F0E922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93304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7B97-E71E-974D-9CDE-858F22E589A3}"/>
              </a:ext>
            </a:extLst>
          </p:cNvPr>
          <p:cNvSpPr>
            <a:spLocks noGrp="1"/>
          </p:cNvSpPr>
          <p:nvPr>
            <p:ph type="title"/>
          </p:nvPr>
        </p:nvSpPr>
        <p:spPr/>
        <p:txBody>
          <a:bodyPr/>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C82B9E5F-EB2B-F143-B118-CBA6250881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A4E640CE-AF55-B04E-99B2-5AF3DB796BE7}"/>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857FE43F-1BD8-6841-AD6D-764BDAA6CF87}"/>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A282BEFD-9A7B-BB4A-B527-F21C019146FE}"/>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646762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64F08-29E6-524A-8F47-0C2B39FFC1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364DA430-68F1-E441-94DC-2D3948A27EE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52068C14-FA5F-014B-9EFD-0CD2847F14A0}"/>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E37C4E7A-0F97-E140-882A-85B4E8DD1603}"/>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3FF04AA0-BEE3-A640-95F5-6072CFE6558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44894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C9F1-C516-7445-B902-9DC31CB652D4}"/>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3385C870-2D75-0241-9FBC-2C4E42C858F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C74EB043-11FD-D049-A871-2891C71945F6}"/>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8D337F73-01AF-0D44-A3F6-6DE04E2F0BBC}"/>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4B3B6B79-BE58-5F4B-A1F0-5C1759CB04B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9928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10E8-AB88-E44C-9014-35A8C47F5B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G"/>
          </a:p>
        </p:txBody>
      </p:sp>
      <p:sp>
        <p:nvSpPr>
          <p:cNvPr id="3" name="Text Placeholder 2">
            <a:extLst>
              <a:ext uri="{FF2B5EF4-FFF2-40B4-BE49-F238E27FC236}">
                <a16:creationId xmlns:a16="http://schemas.microsoft.com/office/drawing/2014/main" id="{1BB801FE-1F68-A14B-BE9D-7306854452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AB741D3-2BD3-FB44-9D1F-E14B5C495BF1}"/>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67D67179-2B75-3247-9A8F-20ADA6F2C62B}"/>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5B00DBAA-CFCF-C346-BDF7-C3C929C00FA5}"/>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88207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3EC4-3177-7644-9F07-8881230AB74A}"/>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15A3DF5E-E4CC-2142-8FE0-0E35595689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Content Placeholder 3">
            <a:extLst>
              <a:ext uri="{FF2B5EF4-FFF2-40B4-BE49-F238E27FC236}">
                <a16:creationId xmlns:a16="http://schemas.microsoft.com/office/drawing/2014/main" id="{4120D86A-2DED-7348-9530-2D84C944CA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Date Placeholder 4">
            <a:extLst>
              <a:ext uri="{FF2B5EF4-FFF2-40B4-BE49-F238E27FC236}">
                <a16:creationId xmlns:a16="http://schemas.microsoft.com/office/drawing/2014/main" id="{1D29A496-F4A9-9545-9611-1D993524DD0B}"/>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6" name="Footer Placeholder 5">
            <a:extLst>
              <a:ext uri="{FF2B5EF4-FFF2-40B4-BE49-F238E27FC236}">
                <a16:creationId xmlns:a16="http://schemas.microsoft.com/office/drawing/2014/main" id="{ADC4FE03-B9F6-6C4B-84D2-22D833B9D5CF}"/>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78A72621-C9F1-474F-966D-FC169DA52BE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58908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5854-C4C7-5C46-BD51-23126D5FA694}"/>
              </a:ext>
            </a:extLst>
          </p:cNvPr>
          <p:cNvSpPr>
            <a:spLocks noGrp="1"/>
          </p:cNvSpPr>
          <p:nvPr>
            <p:ph type="title"/>
          </p:nvPr>
        </p:nvSpPr>
        <p:spPr>
          <a:xfrm>
            <a:off x="839788" y="365125"/>
            <a:ext cx="10515600" cy="1325563"/>
          </a:xfrm>
        </p:spPr>
        <p:txBody>
          <a:bodyPr/>
          <a:lstStyle/>
          <a:p>
            <a:r>
              <a:rPr lang="en-GB"/>
              <a:t>Click to edit Master title style</a:t>
            </a:r>
            <a:endParaRPr lang="en-BG"/>
          </a:p>
        </p:txBody>
      </p:sp>
      <p:sp>
        <p:nvSpPr>
          <p:cNvPr id="3" name="Text Placeholder 2">
            <a:extLst>
              <a:ext uri="{FF2B5EF4-FFF2-40B4-BE49-F238E27FC236}">
                <a16:creationId xmlns:a16="http://schemas.microsoft.com/office/drawing/2014/main" id="{6EBDC7CA-9A5D-A74C-BCE8-952D8228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F3561D-E435-9E4B-B2EF-21CA6426AE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Text Placeholder 4">
            <a:extLst>
              <a:ext uri="{FF2B5EF4-FFF2-40B4-BE49-F238E27FC236}">
                <a16:creationId xmlns:a16="http://schemas.microsoft.com/office/drawing/2014/main" id="{C57DD950-20A8-8043-B797-EEAC620B9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1A3121-CF49-B842-98C6-B19958F5A1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7" name="Date Placeholder 6">
            <a:extLst>
              <a:ext uri="{FF2B5EF4-FFF2-40B4-BE49-F238E27FC236}">
                <a16:creationId xmlns:a16="http://schemas.microsoft.com/office/drawing/2014/main" id="{146FC08B-DC86-6147-9423-6A372D88647A}"/>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8" name="Footer Placeholder 7">
            <a:extLst>
              <a:ext uri="{FF2B5EF4-FFF2-40B4-BE49-F238E27FC236}">
                <a16:creationId xmlns:a16="http://schemas.microsoft.com/office/drawing/2014/main" id="{D861C181-2636-724A-A305-E565BF97DBFA}"/>
              </a:ext>
            </a:extLst>
          </p:cNvPr>
          <p:cNvSpPr>
            <a:spLocks noGrp="1"/>
          </p:cNvSpPr>
          <p:nvPr>
            <p:ph type="ftr" sz="quarter" idx="11"/>
          </p:nvPr>
        </p:nvSpPr>
        <p:spPr/>
        <p:txBody>
          <a:bodyPr/>
          <a:lstStyle/>
          <a:p>
            <a:endParaRPr lang="en-BG"/>
          </a:p>
        </p:txBody>
      </p:sp>
      <p:sp>
        <p:nvSpPr>
          <p:cNvPr id="9" name="Slide Number Placeholder 8">
            <a:extLst>
              <a:ext uri="{FF2B5EF4-FFF2-40B4-BE49-F238E27FC236}">
                <a16:creationId xmlns:a16="http://schemas.microsoft.com/office/drawing/2014/main" id="{A21A7190-5D2F-0D49-9C41-F0DAC9A720A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7461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93D5-D5FA-C140-9821-E572546A4A2F}"/>
              </a:ext>
            </a:extLst>
          </p:cNvPr>
          <p:cNvSpPr>
            <a:spLocks noGrp="1"/>
          </p:cNvSpPr>
          <p:nvPr>
            <p:ph type="title"/>
          </p:nvPr>
        </p:nvSpPr>
        <p:spPr/>
        <p:txBody>
          <a:bodyPr/>
          <a:lstStyle/>
          <a:p>
            <a:r>
              <a:rPr lang="en-GB"/>
              <a:t>Click to edit Master title style</a:t>
            </a:r>
            <a:endParaRPr lang="en-BG"/>
          </a:p>
        </p:txBody>
      </p:sp>
      <p:sp>
        <p:nvSpPr>
          <p:cNvPr id="3" name="Date Placeholder 2">
            <a:extLst>
              <a:ext uri="{FF2B5EF4-FFF2-40B4-BE49-F238E27FC236}">
                <a16:creationId xmlns:a16="http://schemas.microsoft.com/office/drawing/2014/main" id="{B44EA635-1CA0-3345-9D46-F92F8EF9550E}"/>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4" name="Footer Placeholder 3">
            <a:extLst>
              <a:ext uri="{FF2B5EF4-FFF2-40B4-BE49-F238E27FC236}">
                <a16:creationId xmlns:a16="http://schemas.microsoft.com/office/drawing/2014/main" id="{157D9544-96D7-B940-B6BA-A5063D06FB1B}"/>
              </a:ext>
            </a:extLst>
          </p:cNvPr>
          <p:cNvSpPr>
            <a:spLocks noGrp="1"/>
          </p:cNvSpPr>
          <p:nvPr>
            <p:ph type="ftr" sz="quarter" idx="11"/>
          </p:nvPr>
        </p:nvSpPr>
        <p:spPr/>
        <p:txBody>
          <a:bodyPr/>
          <a:lstStyle/>
          <a:p>
            <a:endParaRPr lang="en-BG"/>
          </a:p>
        </p:txBody>
      </p:sp>
      <p:sp>
        <p:nvSpPr>
          <p:cNvPr id="5" name="Slide Number Placeholder 4">
            <a:extLst>
              <a:ext uri="{FF2B5EF4-FFF2-40B4-BE49-F238E27FC236}">
                <a16:creationId xmlns:a16="http://schemas.microsoft.com/office/drawing/2014/main" id="{61A70BEA-A7C3-184B-BFF0-4749018F2A4F}"/>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21118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511B9-13AA-5945-9C3D-4D2578A12468}"/>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3" name="Footer Placeholder 2">
            <a:extLst>
              <a:ext uri="{FF2B5EF4-FFF2-40B4-BE49-F238E27FC236}">
                <a16:creationId xmlns:a16="http://schemas.microsoft.com/office/drawing/2014/main" id="{7E3BD3BD-4AA7-9849-BDE2-3D84F00371C7}"/>
              </a:ext>
            </a:extLst>
          </p:cNvPr>
          <p:cNvSpPr>
            <a:spLocks noGrp="1"/>
          </p:cNvSpPr>
          <p:nvPr>
            <p:ph type="ftr" sz="quarter" idx="11"/>
          </p:nvPr>
        </p:nvSpPr>
        <p:spPr/>
        <p:txBody>
          <a:bodyPr/>
          <a:lstStyle/>
          <a:p>
            <a:endParaRPr lang="en-BG"/>
          </a:p>
        </p:txBody>
      </p:sp>
      <p:sp>
        <p:nvSpPr>
          <p:cNvPr id="4" name="Slide Number Placeholder 3">
            <a:extLst>
              <a:ext uri="{FF2B5EF4-FFF2-40B4-BE49-F238E27FC236}">
                <a16:creationId xmlns:a16="http://schemas.microsoft.com/office/drawing/2014/main" id="{26F82E18-FC33-CD45-9A6D-6A3630C3544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4832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3DDB-EEEA-E241-B3EE-662C0F69F4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Content Placeholder 2">
            <a:extLst>
              <a:ext uri="{FF2B5EF4-FFF2-40B4-BE49-F238E27FC236}">
                <a16:creationId xmlns:a16="http://schemas.microsoft.com/office/drawing/2014/main" id="{419B4D8A-4054-7143-84DA-8B0BFBE99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Text Placeholder 3">
            <a:extLst>
              <a:ext uri="{FF2B5EF4-FFF2-40B4-BE49-F238E27FC236}">
                <a16:creationId xmlns:a16="http://schemas.microsoft.com/office/drawing/2014/main" id="{6BF153E0-5368-7841-B6EA-718685D0B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43448-9D08-7E4B-9DC0-D488942B7DCA}"/>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6" name="Footer Placeholder 5">
            <a:extLst>
              <a:ext uri="{FF2B5EF4-FFF2-40B4-BE49-F238E27FC236}">
                <a16:creationId xmlns:a16="http://schemas.microsoft.com/office/drawing/2014/main" id="{AEB54C1F-0211-7A4C-A107-A5775B646EDA}"/>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0EF24E38-A43C-0A48-B8A9-B11F0DC9F62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39135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922-F3C1-A34F-A360-891296DBB6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Picture Placeholder 2">
            <a:extLst>
              <a:ext uri="{FF2B5EF4-FFF2-40B4-BE49-F238E27FC236}">
                <a16:creationId xmlns:a16="http://schemas.microsoft.com/office/drawing/2014/main" id="{193A3BF5-5AE6-6D4E-98EF-DAFD4F8F12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G"/>
          </a:p>
        </p:txBody>
      </p:sp>
      <p:sp>
        <p:nvSpPr>
          <p:cNvPr id="4" name="Text Placeholder 3">
            <a:extLst>
              <a:ext uri="{FF2B5EF4-FFF2-40B4-BE49-F238E27FC236}">
                <a16:creationId xmlns:a16="http://schemas.microsoft.com/office/drawing/2014/main" id="{39ACAAE6-18AD-C049-8010-98A27BE01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3EB429-86FF-EA4C-B7C3-4F6840FEFCFB}"/>
              </a:ext>
            </a:extLst>
          </p:cNvPr>
          <p:cNvSpPr>
            <a:spLocks noGrp="1"/>
          </p:cNvSpPr>
          <p:nvPr>
            <p:ph type="dt" sz="half" idx="10"/>
          </p:nvPr>
        </p:nvSpPr>
        <p:spPr/>
        <p:txBody>
          <a:bodyPr/>
          <a:lstStyle/>
          <a:p>
            <a:fld id="{BFA5C491-71E0-8844-83C0-7E7E3BB6E6A1}" type="datetimeFigureOut">
              <a:rPr lang="en-BG" smtClean="0"/>
              <a:t>7.09.21</a:t>
            </a:fld>
            <a:endParaRPr lang="en-BG"/>
          </a:p>
        </p:txBody>
      </p:sp>
      <p:sp>
        <p:nvSpPr>
          <p:cNvPr id="6" name="Footer Placeholder 5">
            <a:extLst>
              <a:ext uri="{FF2B5EF4-FFF2-40B4-BE49-F238E27FC236}">
                <a16:creationId xmlns:a16="http://schemas.microsoft.com/office/drawing/2014/main" id="{0F131E1E-0BDA-C142-95FD-5AAC1400A81C}"/>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88C57AB3-2B30-E94B-8689-8DC07A78075A}"/>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3404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2E3A7-229D-2346-9390-74261171E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G"/>
          </a:p>
        </p:txBody>
      </p:sp>
      <p:sp>
        <p:nvSpPr>
          <p:cNvPr id="3" name="Text Placeholder 2">
            <a:extLst>
              <a:ext uri="{FF2B5EF4-FFF2-40B4-BE49-F238E27FC236}">
                <a16:creationId xmlns:a16="http://schemas.microsoft.com/office/drawing/2014/main" id="{70CF0E9C-A306-AF4F-8B37-8C1EDC8446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205EDDB7-263F-5049-A87E-65519AE55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5C491-71E0-8844-83C0-7E7E3BB6E6A1}" type="datetimeFigureOut">
              <a:rPr lang="en-BG" smtClean="0"/>
              <a:t>7.09.21</a:t>
            </a:fld>
            <a:endParaRPr lang="en-BG"/>
          </a:p>
        </p:txBody>
      </p:sp>
      <p:sp>
        <p:nvSpPr>
          <p:cNvPr id="5" name="Footer Placeholder 4">
            <a:extLst>
              <a:ext uri="{FF2B5EF4-FFF2-40B4-BE49-F238E27FC236}">
                <a16:creationId xmlns:a16="http://schemas.microsoft.com/office/drawing/2014/main" id="{75567A53-28A4-2840-886A-919B55696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G"/>
          </a:p>
        </p:txBody>
      </p:sp>
      <p:sp>
        <p:nvSpPr>
          <p:cNvPr id="6" name="Slide Number Placeholder 5">
            <a:extLst>
              <a:ext uri="{FF2B5EF4-FFF2-40B4-BE49-F238E27FC236}">
                <a16:creationId xmlns:a16="http://schemas.microsoft.com/office/drawing/2014/main" id="{91BA86A0-26C3-9043-B90D-2AFC44BAE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64499-73FA-3546-A230-95E3F814E293}" type="slidenum">
              <a:rPr lang="en-BG" smtClean="0"/>
              <a:t>‹#›</a:t>
            </a:fld>
            <a:endParaRPr lang="en-BG"/>
          </a:p>
        </p:txBody>
      </p:sp>
    </p:spTree>
    <p:extLst>
      <p:ext uri="{BB962C8B-B14F-4D97-AF65-F5344CB8AC3E}">
        <p14:creationId xmlns:p14="http://schemas.microsoft.com/office/powerpoint/2010/main" val="1466426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xkcd.com/1172/"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4.svg"/><Relationship Id="rId10" Type="http://schemas.openxmlformats.org/officeDocument/2006/relationships/image" Target="../media/image38.svg"/><Relationship Id="rId4" Type="http://schemas.openxmlformats.org/officeDocument/2006/relationships/image" Target="../media/image33.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euronatur.org/en/what-we-do/endangered-species/wolf/wolves-in-europe/" TargetMode="External"/><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hyperlink" Target="https://www.npmjs.com/package/express-openapi-validator" TargetMode="External"/><Relationship Id="rId4" Type="http://schemas.openxmlformats.org/officeDocument/2006/relationships/hyperlink" Target="https://www.npmjs.com/package/express-openapi-validate"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1.jpe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9.jp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jpeg"/><Relationship Id="rId7"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ww.depechemode.de/lyrics/everything-counts-2/" TargetMode="External"/><Relationship Id="rId7" Type="http://schemas.openxmlformats.org/officeDocument/2006/relationships/image" Target="../media/image61.png"/><Relationship Id="rId12"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37.png"/><Relationship Id="rId5" Type="http://schemas.openxmlformats.org/officeDocument/2006/relationships/hyperlink" Target="https://en.wikipedia.org/wiki/Everything_Counts" TargetMode="External"/><Relationship Id="rId10" Type="http://schemas.openxmlformats.org/officeDocument/2006/relationships/image" Target="../media/image36.svg"/><Relationship Id="rId4" Type="http://schemas.openxmlformats.org/officeDocument/2006/relationships/hyperlink" Target="https://www.youtube.com/watch?v=1t-gK-9EIq4" TargetMode="External"/><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26" Type="http://schemas.openxmlformats.org/officeDocument/2006/relationships/hyperlink" Target="https://www.depechemode.de/lyrics/everything-counts-2/" TargetMode="External"/><Relationship Id="rId21" Type="http://schemas.openxmlformats.org/officeDocument/2006/relationships/hyperlink" Target="https://openclipart.org/detail/193532/contract" TargetMode="External"/><Relationship Id="rId42" Type="http://schemas.openxmlformats.org/officeDocument/2006/relationships/hyperlink" Target="https://en.wikipedia.org/wiki/Schwarz_Gruppe" TargetMode="External"/><Relationship Id="rId47" Type="http://schemas.openxmlformats.org/officeDocument/2006/relationships/hyperlink" Target="https://www.mongodb.com/brand-resources" TargetMode="External"/><Relationship Id="rId63" Type="http://schemas.openxmlformats.org/officeDocument/2006/relationships/hyperlink" Target="https://openclipart.org/detail/194308/dev-minus" TargetMode="External"/><Relationship Id="rId68" Type="http://schemas.openxmlformats.org/officeDocument/2006/relationships/hyperlink" Target="https://www.euronatur.org/en/what-we-do/endangered-species/wolf/wolves-in-europe/" TargetMode="External"/><Relationship Id="rId84" Type="http://schemas.openxmlformats.org/officeDocument/2006/relationships/hyperlink" Target="https://openclipart.org/detail/26795/siamese-cat" TargetMode="External"/><Relationship Id="rId89" Type="http://schemas.openxmlformats.org/officeDocument/2006/relationships/image" Target="../media/image63.png"/><Relationship Id="rId16" Type="http://schemas.openxmlformats.org/officeDocument/2006/relationships/hyperlink" Target="https://openpracticelibrary.com/practice/contract-first-development/" TargetMode="External"/><Relationship Id="rId11" Type="http://schemas.openxmlformats.org/officeDocument/2006/relationships/hyperlink" Target="https://pactflow.io/blog/why-contract-testing/?utm_source=ossdocs&amp;utm_campaign=convince_me_what_is" TargetMode="External"/><Relationship Id="rId32" Type="http://schemas.openxmlformats.org/officeDocument/2006/relationships/hyperlink" Target="https://de.wikipedia.org/wiki/Datei:Java-Logo.svg" TargetMode="External"/><Relationship Id="rId37" Type="http://schemas.openxmlformats.org/officeDocument/2006/relationships/hyperlink" Target="https://twitter.com/SmartBear/status/914901646848679937" TargetMode="External"/><Relationship Id="rId53" Type="http://schemas.openxmlformats.org/officeDocument/2006/relationships/hyperlink" Target="https://pixabay.com/illustrations/group-discussion-human-personal-1962592/" TargetMode="External"/><Relationship Id="rId58" Type="http://schemas.openxmlformats.org/officeDocument/2006/relationships/hyperlink" Target="https://openclipart.org/detail/188650/search-ideogram" TargetMode="External"/><Relationship Id="rId74" Type="http://schemas.openxmlformats.org/officeDocument/2006/relationships/hyperlink" Target="https://facts.net/nature/animals/wolf-facts/" TargetMode="External"/><Relationship Id="rId79" Type="http://schemas.openxmlformats.org/officeDocument/2006/relationships/hyperlink" Target="https://i.pinimg.com/originals/3c/1c/3d/3c1c3d238f290b47d4fdaa054c3d9616.jpg" TargetMode="External"/><Relationship Id="rId5" Type="http://schemas.openxmlformats.org/officeDocument/2006/relationships/hyperlink" Target="https://swagger.io/specification/" TargetMode="External"/><Relationship Id="rId14" Type="http://schemas.openxmlformats.org/officeDocument/2006/relationships/hyperlink" Target="https://springframework.guru/using-swagger-request-validator-to-validate-spring-cloud-contracts/" TargetMode="External"/><Relationship Id="rId22" Type="http://schemas.openxmlformats.org/officeDocument/2006/relationships/hyperlink" Target="https://apievangelist.com/2019/07/15/what-is-an-api-contract/" TargetMode="External"/><Relationship Id="rId27" Type="http://schemas.openxmlformats.org/officeDocument/2006/relationships/hyperlink" Target="https://www.youtube.com/watch?v=1t-gK-9EIq4" TargetMode="External"/><Relationship Id="rId30" Type="http://schemas.openxmlformats.org/officeDocument/2006/relationships/hyperlink" Target="https://www.npmjs.com/package/express-openapi-validate" TargetMode="External"/><Relationship Id="rId35" Type="http://schemas.openxmlformats.org/officeDocument/2006/relationships/hyperlink" Target="https://spring.io/trademarks" TargetMode="External"/><Relationship Id="rId43" Type="http://schemas.openxmlformats.org/officeDocument/2006/relationships/hyperlink" Target="https://en.wikipedia.org/wiki/BBC" TargetMode="External"/><Relationship Id="rId48" Type="http://schemas.openxmlformats.org/officeDocument/2006/relationships/hyperlink" Target="http://clipart-library.com/clip-art/214-2149139_engineer-clipart-construction-plan-blue-safety-icon-png.htm" TargetMode="External"/><Relationship Id="rId56" Type="http://schemas.openxmlformats.org/officeDocument/2006/relationships/hyperlink" Target="http://clipart-library.com/clipart/lego-clipart-57.htm" TargetMode="External"/><Relationship Id="rId64" Type="http://schemas.openxmlformats.org/officeDocument/2006/relationships/hyperlink" Target="https://openclipart.org/detail/275842/sisyphus-overcoming-silhouette" TargetMode="External"/><Relationship Id="rId69" Type="http://schemas.openxmlformats.org/officeDocument/2006/relationships/hyperlink" Target="http://www.wolfmatters.org/wolf-facts.html" TargetMode="External"/><Relationship Id="rId77" Type="http://schemas.openxmlformats.org/officeDocument/2006/relationships/hyperlink" Target="https://www.duunddastier.de/wp-content/uploads/2018/09/Wolf_Titelthema_c_Fotolia_DUDT-3-18_Beitragsbild.jpg" TargetMode="External"/><Relationship Id="rId8" Type="http://schemas.openxmlformats.org/officeDocument/2006/relationships/hyperlink" Target="https://swagger.io/blog/api-design/design-first-or-code-first-api-development/" TargetMode="External"/><Relationship Id="rId51" Type="http://schemas.openxmlformats.org/officeDocument/2006/relationships/hyperlink" Target="https://openclipart.org/detail/188833/document-pictogram" TargetMode="External"/><Relationship Id="rId72" Type="http://schemas.openxmlformats.org/officeDocument/2006/relationships/hyperlink" Target="https://onekindplanet.org/animal/wolf-grey/" TargetMode="External"/><Relationship Id="rId80" Type="http://schemas.openxmlformats.org/officeDocument/2006/relationships/hyperlink" Target="https://i.pinimg.com/736x/6d/9f/53/6d9f5334e36f1ee02c73660a8247d185.jpg" TargetMode="External"/><Relationship Id="rId85" Type="http://schemas.openxmlformats.org/officeDocument/2006/relationships/hyperlink" Target="https://openclipart.org/detail/313039/german-shepherd-sketch" TargetMode="External"/><Relationship Id="rId3" Type="http://schemas.openxmlformats.org/officeDocument/2006/relationships/image" Target="../media/image1.jpeg"/><Relationship Id="rId12" Type="http://schemas.openxmlformats.org/officeDocument/2006/relationships/hyperlink" Target="https://www.atlassian.com/blog/technology/spec-first-api-development" TargetMode="External"/><Relationship Id="rId17" Type="http://schemas.openxmlformats.org/officeDocument/2006/relationships/hyperlink" Target="https://link.springer.com/chapter/10.1007/978-3-540-71289-3_2" TargetMode="External"/><Relationship Id="rId25" Type="http://schemas.openxmlformats.org/officeDocument/2006/relationships/hyperlink" Target="https://smartbear.com/blog/embracing-an-api-design-first-approach/" TargetMode="External"/><Relationship Id="rId33" Type="http://schemas.openxmlformats.org/officeDocument/2006/relationships/hyperlink" Target="https://en.wikipedia.org/wiki/TypeScript#/media/File:Typescript_logo_2020.svg" TargetMode="External"/><Relationship Id="rId38" Type="http://schemas.openxmlformats.org/officeDocument/2006/relationships/hyperlink" Target="https://www.teepublic.com/de/t-shirt/12045954-i-turn-ipa-into-api-coding" TargetMode="External"/><Relationship Id="rId46" Type="http://schemas.openxmlformats.org/officeDocument/2006/relationships/hyperlink" Target="https://www.docker.com/company/newsroom/media-resources" TargetMode="External"/><Relationship Id="rId59" Type="http://schemas.openxmlformats.org/officeDocument/2006/relationships/hyperlink" Target="https://openclipart.org/detail/190964/design" TargetMode="External"/><Relationship Id="rId67" Type="http://schemas.openxmlformats.org/officeDocument/2006/relationships/hyperlink" Target="https://openclipart.org/detail/305632/beer-and-barley" TargetMode="External"/><Relationship Id="rId20" Type="http://schemas.openxmlformats.org/officeDocument/2006/relationships/hyperlink" Target="https://xkcd.com/1172/" TargetMode="External"/><Relationship Id="rId41" Type="http://schemas.openxmlformats.org/officeDocument/2006/relationships/hyperlink" Target="https://openclipart.org/detail/104323/integrated-development-environment" TargetMode="External"/><Relationship Id="rId54" Type="http://schemas.openxmlformats.org/officeDocument/2006/relationships/hyperlink" Target="https://www.openapis.org/wp-content/uploads/sites/3/2016/10/OpenAPI_Pantone.png" TargetMode="External"/><Relationship Id="rId62" Type="http://schemas.openxmlformats.org/officeDocument/2006/relationships/hyperlink" Target="https://openclipart.org/detail/250266/cruz" TargetMode="External"/><Relationship Id="rId70" Type="http://schemas.openxmlformats.org/officeDocument/2006/relationships/hyperlink" Target="https://www.nathab.com/blog/8-incredible-wolf-facts-everyone-should-know/" TargetMode="External"/><Relationship Id="rId75" Type="http://schemas.openxmlformats.org/officeDocument/2006/relationships/hyperlink" Target="https://openclipart.org/detail/276597/brain-profile-line-art" TargetMode="External"/><Relationship Id="rId83" Type="http://schemas.openxmlformats.org/officeDocument/2006/relationships/hyperlink" Target="https://openclipart.org/detail/124147/wolf-3" TargetMode="External"/><Relationship Id="rId88"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hyperlink" Target="https://swagger.io/resources/articles/adopting-an-api-first-approach/" TargetMode="External"/><Relationship Id="rId15" Type="http://schemas.openxmlformats.org/officeDocument/2006/relationships/hyperlink" Target="https://springframework.guru/using-spring-cloud-contract-for-consumer-driven-contracts/" TargetMode="External"/><Relationship Id="rId23" Type="http://schemas.openxmlformats.org/officeDocument/2006/relationships/hyperlink" Target="https://apisyouwonthate.com/blog/api-design-first-vs-code-first" TargetMode="External"/><Relationship Id="rId28" Type="http://schemas.openxmlformats.org/officeDocument/2006/relationships/hyperlink" Target="https://en.wikipedia.org/wiki/Everything_Counts" TargetMode="External"/><Relationship Id="rId36" Type="http://schemas.openxmlformats.org/officeDocument/2006/relationships/hyperlink" Target="https://angular.io/presskit" TargetMode="External"/><Relationship Id="rId49" Type="http://schemas.openxmlformats.org/officeDocument/2006/relationships/hyperlink" Target="http://clipart-library.com/clip-art/light-bulb-clipart-transparent-12.htm" TargetMode="External"/><Relationship Id="rId57" Type="http://schemas.openxmlformats.org/officeDocument/2006/relationships/hyperlink" Target="https://openclipart.org/detail/237996/package" TargetMode="External"/><Relationship Id="rId10" Type="http://schemas.openxmlformats.org/officeDocument/2006/relationships/hyperlink" Target="https://docs.pact.io/faq/convinceme/" TargetMode="External"/><Relationship Id="rId31" Type="http://schemas.openxmlformats.org/officeDocument/2006/relationships/hyperlink" Target="https://www.npmjs.com/package/express-openapi-validator" TargetMode="External"/><Relationship Id="rId44" Type="http://schemas.openxmlformats.org/officeDocument/2006/relationships/hyperlink" Target="https://www.twilio.com/company/brand" TargetMode="External"/><Relationship Id="rId52" Type="http://schemas.openxmlformats.org/officeDocument/2006/relationships/hyperlink" Target="https://openclipart.org/detail/320714/man-in-business-suit" TargetMode="External"/><Relationship Id="rId60" Type="http://schemas.openxmlformats.org/officeDocument/2006/relationships/hyperlink" Target="https://en.wikipedia.org/wiki/Swagger_(software)#/media/File:Swagger-logo.png" TargetMode="External"/><Relationship Id="rId65" Type="http://schemas.openxmlformats.org/officeDocument/2006/relationships/hyperlink" Target="https://openclipart.org/detail/307282/shaking-hands-silhouette" TargetMode="External"/><Relationship Id="rId73" Type="http://schemas.openxmlformats.org/officeDocument/2006/relationships/hyperlink" Target="https://www.factretriever.com/wolves-facts" TargetMode="External"/><Relationship Id="rId78" Type="http://schemas.openxmlformats.org/officeDocument/2006/relationships/hyperlink" Target="https://www.animalsprints.com/p/491/gray-timber-wolf-pair-canis-lupus-bozeman-area-7992771.jpg" TargetMode="External"/><Relationship Id="rId81" Type="http://schemas.openxmlformats.org/officeDocument/2006/relationships/hyperlink" Target="https://howlingforjustice.files.wordpress.com/2011/09/howling-wolf-1.jpg?w=584" TargetMode="External"/><Relationship Id="rId86" Type="http://schemas.openxmlformats.org/officeDocument/2006/relationships/hyperlink" Target="https://www.oreilly.com/library/view/head-first-java/0596009208/" TargetMode="External"/><Relationship Id="rId4" Type="http://schemas.openxmlformats.org/officeDocument/2006/relationships/hyperlink" Target="https://swagger.io/" TargetMode="External"/><Relationship Id="rId9" Type="http://schemas.openxmlformats.org/officeDocument/2006/relationships/hyperlink" Target="https://openapi-generator.tech/" TargetMode="External"/><Relationship Id="rId13" Type="http://schemas.openxmlformats.org/officeDocument/2006/relationships/hyperlink" Target="https://springframework.guru/defining-spring-cloud-contracts-in-open-api/" TargetMode="External"/><Relationship Id="rId18" Type="http://schemas.openxmlformats.org/officeDocument/2006/relationships/hyperlink" Target="https://dzone.com/articles/an-api-first-development-approach-1" TargetMode="External"/><Relationship Id="rId39" Type="http://schemas.openxmlformats.org/officeDocument/2006/relationships/hyperlink" Target="https://openclipart.org/" TargetMode="External"/><Relationship Id="rId34" Type="http://schemas.openxmlformats.org/officeDocument/2006/relationships/hyperlink" Target="https://commons.wikimedia.org/wiki/File:JavaScript-logo.png" TargetMode="External"/><Relationship Id="rId50" Type="http://schemas.openxmlformats.org/officeDocument/2006/relationships/hyperlink" Target="https://openclipart.org/detail/237988/file" TargetMode="External"/><Relationship Id="rId55" Type="http://schemas.openxmlformats.org/officeDocument/2006/relationships/hyperlink" Target="https://openapi-generator.tech/img/mono-logo.svg" TargetMode="External"/><Relationship Id="rId76" Type="http://schemas.openxmlformats.org/officeDocument/2006/relationships/hyperlink" Target="http://clipart-library.com/clip-art/308-3080052_freetoedit-silhouette-art-night-sky-moon-disney-wolf.htm" TargetMode="External"/><Relationship Id="rId7" Type="http://schemas.openxmlformats.org/officeDocument/2006/relationships/hyperlink" Target="https://swagger.io/docs/specification/about/" TargetMode="External"/><Relationship Id="rId71" Type="http://schemas.openxmlformats.org/officeDocument/2006/relationships/hyperlink" Target="https://www.treehugger.com/wolf-facts-5120321" TargetMode="External"/><Relationship Id="rId2" Type="http://schemas.openxmlformats.org/officeDocument/2006/relationships/notesSlide" Target="../notesSlides/notesSlide39.xml"/><Relationship Id="rId29" Type="http://schemas.openxmlformats.org/officeDocument/2006/relationships/hyperlink" Target="https://github.com/npm/logos/blob/master/npm%20logo/npm-logo-red.png" TargetMode="External"/><Relationship Id="rId24" Type="http://schemas.openxmlformats.org/officeDocument/2006/relationships/hyperlink" Target="https://www.visual-paradigm.com/guide/development/code-first-vs-design-first" TargetMode="External"/><Relationship Id="rId40" Type="http://schemas.openxmlformats.org/officeDocument/2006/relationships/hyperlink" Target="http://clipart-library.com/" TargetMode="External"/><Relationship Id="rId45" Type="http://schemas.openxmlformats.org/officeDocument/2006/relationships/hyperlink" Target="http://clipart-library.com/clipart/377169.htm" TargetMode="External"/><Relationship Id="rId66" Type="http://schemas.openxmlformats.org/officeDocument/2006/relationships/hyperlink" Target="https://openclipart.org/detail/215760/simple-gear" TargetMode="External"/><Relationship Id="rId87" Type="http://schemas.openxmlformats.org/officeDocument/2006/relationships/hyperlink" Target="https://www.oreilly.com/library/view/head-first-design/0596007124/" TargetMode="External"/><Relationship Id="rId61" Type="http://schemas.openxmlformats.org/officeDocument/2006/relationships/hyperlink" Target="http://clipart-library.com/clipart/agreement-cliparts_14.htm" TargetMode="External"/><Relationship Id="rId8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19" Type="http://schemas.openxmlformats.org/officeDocument/2006/relationships/hyperlink" Target="https://medium.com/better-practices/api-first-software-development-for-modern-organizations-fdbfba9a66d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hyperlink" Target="https://linktr.ee/atkuzmanov" TargetMode="External"/><Relationship Id="rId13" Type="http://schemas.openxmlformats.org/officeDocument/2006/relationships/image" Target="../media/image68.png"/><Relationship Id="rId18" Type="http://schemas.openxmlformats.org/officeDocument/2006/relationships/image" Target="../media/image3.png"/><Relationship Id="rId3" Type="http://schemas.openxmlformats.org/officeDocument/2006/relationships/image" Target="../media/image2.emf"/><Relationship Id="rId7" Type="http://schemas.openxmlformats.org/officeDocument/2006/relationships/hyperlink" Target="https://twitter.com/atkuzmanov" TargetMode="External"/><Relationship Id="rId12" Type="http://schemas.openxmlformats.org/officeDocument/2006/relationships/image" Target="../media/image67.png"/><Relationship Id="rId17" Type="http://schemas.openxmlformats.org/officeDocument/2006/relationships/hyperlink" Target="https://www.jobs.bg/company/291782" TargetMode="External"/><Relationship Id="rId2" Type="http://schemas.openxmlformats.org/officeDocument/2006/relationships/image" Target="../media/image1.jpeg"/><Relationship Id="rId16" Type="http://schemas.openxmlformats.org/officeDocument/2006/relationships/hyperlink" Target="https://bg.it.schwarz/career" TargetMode="External"/><Relationship Id="rId1" Type="http://schemas.openxmlformats.org/officeDocument/2006/relationships/slideLayout" Target="../slideLayouts/slideLayout1.xml"/><Relationship Id="rId6" Type="http://schemas.openxmlformats.org/officeDocument/2006/relationships/hyperlink" Target="https://www.linkedin.com/in/atkuzmanov/" TargetMode="External"/><Relationship Id="rId11" Type="http://schemas.openxmlformats.org/officeDocument/2006/relationships/image" Target="../media/image66.png"/><Relationship Id="rId5" Type="http://schemas.openxmlformats.org/officeDocument/2006/relationships/hyperlink" Target="https://github.com/atkuzmanov" TargetMode="External"/><Relationship Id="rId15" Type="http://schemas.openxmlformats.org/officeDocument/2006/relationships/image" Target="../media/image70.png"/><Relationship Id="rId10" Type="http://schemas.openxmlformats.org/officeDocument/2006/relationships/image" Target="../media/image65.jpg"/><Relationship Id="rId4" Type="http://schemas.openxmlformats.org/officeDocument/2006/relationships/image" Target="../media/image64.png"/><Relationship Id="rId9" Type="http://schemas.openxmlformats.org/officeDocument/2006/relationships/hyperlink" Target="https://atkuzmanov.wordpress.com/" TargetMode="External"/><Relationship Id="rId14" Type="http://schemas.openxmlformats.org/officeDocument/2006/relationships/image" Target="../media/image69.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69447"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3200" dirty="0">
                <a:latin typeface="Arial" panose="020B0604020202020204" pitchFamily="34" charset="0"/>
                <a:cs typeface="Arial" panose="020B0604020202020204" pitchFamily="34" charset="0"/>
              </a:rPr>
              <a:t>API-first! </a:t>
            </a:r>
          </a:p>
          <a:p>
            <a:r>
              <a:rPr lang="en-GB" sz="3200" dirty="0">
                <a:latin typeface="Arial" panose="020B0604020202020204" pitchFamily="34" charset="0"/>
                <a:cs typeface="Arial" panose="020B0604020202020204" pitchFamily="34" charset="0"/>
              </a:rPr>
              <a:t>Contract-first! </a:t>
            </a:r>
          </a:p>
          <a:p>
            <a:r>
              <a:rPr lang="en-GB" sz="3200" dirty="0">
                <a:latin typeface="Arial" panose="020B0604020202020204" pitchFamily="34" charset="0"/>
                <a:cs typeface="Arial" panose="020B0604020202020204" pitchFamily="34" charset="0"/>
              </a:rPr>
              <a:t>Make API development great again!</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DE835BB6-D364-6047-9E16-EEDE242D7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613" y="61125"/>
            <a:ext cx="1651042" cy="2021485"/>
          </a:xfrm>
          <a:prstGeom prst="rect">
            <a:avLst/>
          </a:prstGeom>
        </p:spPr>
      </p:pic>
    </p:spTree>
    <p:extLst>
      <p:ext uri="{BB962C8B-B14F-4D97-AF65-F5344CB8AC3E}">
        <p14:creationId xmlns:p14="http://schemas.microsoft.com/office/powerpoint/2010/main" val="373826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DEVELOPMENT VS. 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5" name="Cloud Callout 4">
            <a:extLst>
              <a:ext uri="{FF2B5EF4-FFF2-40B4-BE49-F238E27FC236}">
                <a16:creationId xmlns:a16="http://schemas.microsoft.com/office/drawing/2014/main" id="{59C7FDB2-1AE1-B24F-8993-8A9E2BE237A4}"/>
              </a:ext>
            </a:extLst>
          </p:cNvPr>
          <p:cNvSpPr/>
          <p:nvPr/>
        </p:nvSpPr>
        <p:spPr>
          <a:xfrm>
            <a:off x="8495316" y="2187245"/>
            <a:ext cx="3554061" cy="1796221"/>
          </a:xfrm>
          <a:prstGeom prst="cloudCallout">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5" name="Cloud Callout 14">
            <a:extLst>
              <a:ext uri="{FF2B5EF4-FFF2-40B4-BE49-F238E27FC236}">
                <a16:creationId xmlns:a16="http://schemas.microsoft.com/office/drawing/2014/main" id="{D502D7DB-8785-7B43-AE8F-F512F6FCB8AA}"/>
              </a:ext>
            </a:extLst>
          </p:cNvPr>
          <p:cNvSpPr/>
          <p:nvPr/>
        </p:nvSpPr>
        <p:spPr>
          <a:xfrm>
            <a:off x="8557906" y="700767"/>
            <a:ext cx="2263723" cy="1486478"/>
          </a:xfrm>
          <a:prstGeom prst="cloudCallout">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9" name="Straight Connector 18">
            <a:extLst>
              <a:ext uri="{FF2B5EF4-FFF2-40B4-BE49-F238E27FC236}">
                <a16:creationId xmlns:a16="http://schemas.microsoft.com/office/drawing/2014/main" id="{03DCCB19-CE3F-BE4A-928C-A1A5795798F9}"/>
              </a:ext>
            </a:extLst>
          </p:cNvPr>
          <p:cNvCxnSpPr>
            <a:cxnSpLocks/>
          </p:cNvCxnSpPr>
          <p:nvPr/>
        </p:nvCxnSpPr>
        <p:spPr>
          <a:xfrm>
            <a:off x="142622" y="4334935"/>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A2DF81-0AFB-8846-9B73-49068156EE56}"/>
              </a:ext>
            </a:extLst>
          </p:cNvPr>
          <p:cNvPicPr>
            <a:picLocks noChangeAspect="1"/>
          </p:cNvPicPr>
          <p:nvPr/>
        </p:nvPicPr>
        <p:blipFill>
          <a:blip r:embed="rId4"/>
          <a:stretch>
            <a:fillRect/>
          </a:stretch>
        </p:blipFill>
        <p:spPr>
          <a:xfrm>
            <a:off x="142621" y="1242187"/>
            <a:ext cx="8415285" cy="2553892"/>
          </a:xfrm>
          <a:prstGeom prst="rect">
            <a:avLst/>
          </a:prstGeom>
        </p:spPr>
      </p:pic>
      <p:pic>
        <p:nvPicPr>
          <p:cNvPr id="14" name="Picture 13">
            <a:extLst>
              <a:ext uri="{FF2B5EF4-FFF2-40B4-BE49-F238E27FC236}">
                <a16:creationId xmlns:a16="http://schemas.microsoft.com/office/drawing/2014/main" id="{2F6743C3-E139-8D4F-A597-EC336A223279}"/>
              </a:ext>
            </a:extLst>
          </p:cNvPr>
          <p:cNvPicPr>
            <a:picLocks noChangeAspect="1"/>
          </p:cNvPicPr>
          <p:nvPr/>
        </p:nvPicPr>
        <p:blipFill>
          <a:blip r:embed="rId5"/>
          <a:stretch>
            <a:fillRect/>
          </a:stretch>
        </p:blipFill>
        <p:spPr>
          <a:xfrm>
            <a:off x="1386245" y="4522322"/>
            <a:ext cx="9419509" cy="1655834"/>
          </a:xfrm>
          <a:prstGeom prst="rect">
            <a:avLst/>
          </a:prstGeom>
        </p:spPr>
      </p:pic>
      <p:sp>
        <p:nvSpPr>
          <p:cNvPr id="16" name="TextBox 15">
            <a:extLst>
              <a:ext uri="{FF2B5EF4-FFF2-40B4-BE49-F238E27FC236}">
                <a16:creationId xmlns:a16="http://schemas.microsoft.com/office/drawing/2014/main" id="{A2FF40D4-568D-364A-99E5-2BC3F36D80CF}"/>
              </a:ext>
            </a:extLst>
          </p:cNvPr>
          <p:cNvSpPr txBox="1"/>
          <p:nvPr/>
        </p:nvSpPr>
        <p:spPr>
          <a:xfrm>
            <a:off x="115811" y="3587402"/>
            <a:ext cx="1715833" cy="738664"/>
          </a:xfrm>
          <a:prstGeom prst="rect">
            <a:avLst/>
          </a:prstGeom>
          <a:noFill/>
        </p:spPr>
        <p:txBody>
          <a:bodyPr wrap="square" rtlCol="0">
            <a:spAutoFit/>
          </a:bodyPr>
          <a:lstStyle/>
          <a:p>
            <a:pPr algn="ctr"/>
            <a:r>
              <a:rPr lang="en-GB" sz="4200" b="1" dirty="0"/>
              <a:t>{Code}</a:t>
            </a:r>
          </a:p>
        </p:txBody>
      </p:sp>
      <p:sp>
        <p:nvSpPr>
          <p:cNvPr id="17" name="TextBox 16">
            <a:extLst>
              <a:ext uri="{FF2B5EF4-FFF2-40B4-BE49-F238E27FC236}">
                <a16:creationId xmlns:a16="http://schemas.microsoft.com/office/drawing/2014/main" id="{06B2059D-76B8-A64E-892B-2DDBE4E23B1D}"/>
              </a:ext>
            </a:extLst>
          </p:cNvPr>
          <p:cNvSpPr txBox="1"/>
          <p:nvPr/>
        </p:nvSpPr>
        <p:spPr>
          <a:xfrm>
            <a:off x="115811" y="4326066"/>
            <a:ext cx="1328654" cy="738664"/>
          </a:xfrm>
          <a:prstGeom prst="rect">
            <a:avLst/>
          </a:prstGeom>
          <a:noFill/>
        </p:spPr>
        <p:txBody>
          <a:bodyPr wrap="square" rtlCol="0">
            <a:spAutoFit/>
          </a:bodyPr>
          <a:lstStyle/>
          <a:p>
            <a:pPr algn="ctr"/>
            <a:r>
              <a:rPr lang="en-GB" sz="4200" b="1" dirty="0"/>
              <a:t>{API}</a:t>
            </a:r>
          </a:p>
        </p:txBody>
      </p:sp>
    </p:spTree>
    <p:extLst>
      <p:ext uri="{BB962C8B-B14F-4D97-AF65-F5344CB8AC3E}">
        <p14:creationId xmlns:p14="http://schemas.microsoft.com/office/powerpoint/2010/main" val="32692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3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3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Api first approach</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3992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WHY API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SAAS software and other developers.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E27F15B-4A6E-B846-AC3C-2107A3D0B03D}"/>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4686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 calcmode="lin" valueType="num">
                                      <p:cBhvr additive="base">
                                        <p:cTn id="3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REAL WORLD EXAMPLES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from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3" name="Graphic 2">
            <a:extLst>
              <a:ext uri="{FF2B5EF4-FFF2-40B4-BE49-F238E27FC236}">
                <a16:creationId xmlns:a16="http://schemas.microsoft.com/office/drawing/2014/main" id="{F671F040-0176-994E-9F58-973B93A2F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65" y="2604796"/>
            <a:ext cx="1259968" cy="357831"/>
          </a:xfrm>
          <a:prstGeom prst="rect">
            <a:avLst/>
          </a:prstGeom>
        </p:spPr>
      </p:pic>
      <p:pic>
        <p:nvPicPr>
          <p:cNvPr id="15" name="Picture 14" descr="Logo&#10;&#10;Description automatically generated">
            <a:extLst>
              <a:ext uri="{FF2B5EF4-FFF2-40B4-BE49-F238E27FC236}">
                <a16:creationId xmlns:a16="http://schemas.microsoft.com/office/drawing/2014/main" id="{0405B541-9390-A04F-9C61-E9634C27834C}"/>
              </a:ext>
            </a:extLst>
          </p:cNvPr>
          <p:cNvPicPr>
            <a:picLocks noChangeAspect="1"/>
          </p:cNvPicPr>
          <p:nvPr/>
        </p:nvPicPr>
        <p:blipFill>
          <a:blip r:embed="rId6"/>
          <a:stretch>
            <a:fillRect/>
          </a:stretch>
        </p:blipFill>
        <p:spPr>
          <a:xfrm>
            <a:off x="263306" y="952468"/>
            <a:ext cx="1946478" cy="898374"/>
          </a:xfrm>
          <a:prstGeom prst="rect">
            <a:avLst/>
          </a:prstGeom>
        </p:spPr>
      </p:pic>
      <p:pic>
        <p:nvPicPr>
          <p:cNvPr id="4" name="Picture 3">
            <a:extLst>
              <a:ext uri="{FF2B5EF4-FFF2-40B4-BE49-F238E27FC236}">
                <a16:creationId xmlns:a16="http://schemas.microsoft.com/office/drawing/2014/main" id="{B8E43103-485A-4247-8A6D-7FC4FD32B618}"/>
              </a:ext>
            </a:extLst>
          </p:cNvPr>
          <p:cNvPicPr>
            <a:picLocks noChangeAspect="1"/>
          </p:cNvPicPr>
          <p:nvPr/>
        </p:nvPicPr>
        <p:blipFill>
          <a:blip r:embed="rId7"/>
          <a:stretch>
            <a:fillRect/>
          </a:stretch>
        </p:blipFill>
        <p:spPr>
          <a:xfrm>
            <a:off x="493965" y="4212428"/>
            <a:ext cx="1030035" cy="782827"/>
          </a:xfrm>
          <a:prstGeom prst="rect">
            <a:avLst/>
          </a:prstGeom>
        </p:spPr>
      </p:pic>
      <p:sp>
        <p:nvSpPr>
          <p:cNvPr id="16" name="TextBox 15">
            <a:extLst>
              <a:ext uri="{FF2B5EF4-FFF2-40B4-BE49-F238E27FC236}">
                <a16:creationId xmlns:a16="http://schemas.microsoft.com/office/drawing/2014/main" id="{7543B249-25AF-994F-B2BC-CD6DB0BD002A}"/>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6102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3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3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2">
                                            <p:txEl>
                                              <p:pRg st="8" end="8"/>
                                            </p:txEl>
                                          </p:spTgt>
                                        </p:tgtEl>
                                        <p:attrNameLst>
                                          <p:attrName>style.visibility</p:attrName>
                                        </p:attrNameLst>
                                      </p:cBhvr>
                                      <p:to>
                                        <p:strVal val="visible"/>
                                      </p:to>
                                    </p:set>
                                    <p:anim calcmode="lin" valueType="num">
                                      <p:cBhvr additive="base">
                                        <p:cTn id="34"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wolfs. </a:t>
            </a:r>
          </a:p>
          <a:p>
            <a:r>
              <a:rPr lang="en-GB" sz="1800" dirty="0">
                <a:latin typeface="Arial" panose="020B0604020202020204" pitchFamily="34" charset="0"/>
                <a:cs typeface="Arial" panose="020B0604020202020204" pitchFamily="34" charset="0"/>
              </a:rPr>
              <a:t>Move over Romeo and Juliet!</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descr="A couple of dogs licking each other&#10;&#10;Description automatically generated with low confidence">
            <a:extLst>
              <a:ext uri="{FF2B5EF4-FFF2-40B4-BE49-F238E27FC236}">
                <a16:creationId xmlns:a16="http://schemas.microsoft.com/office/drawing/2014/main" id="{A42A4A9E-70BE-FE4F-AB2F-5DB293CFB1EA}"/>
              </a:ext>
            </a:extLst>
          </p:cNvPr>
          <p:cNvPicPr>
            <a:picLocks noChangeAspect="1"/>
          </p:cNvPicPr>
          <p:nvPr/>
        </p:nvPicPr>
        <p:blipFill>
          <a:blip r:embed="rId5"/>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B89C9A16-6CC6-B640-AE73-45757598106E}"/>
              </a:ext>
            </a:extLst>
          </p:cNvPr>
          <p:cNvPicPr>
            <a:picLocks noChangeAspect="1"/>
          </p:cNvPicPr>
          <p:nvPr/>
        </p:nvPicPr>
        <p:blipFill>
          <a:blip r:embed="rId6"/>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a:extLst>
              <a:ext uri="{FF2B5EF4-FFF2-40B4-BE49-F238E27FC236}">
                <a16:creationId xmlns:a16="http://schemas.microsoft.com/office/drawing/2014/main" id="{116FDCB2-BEE3-A544-9CD7-898A0AE8BC80}"/>
              </a:ext>
            </a:extLst>
          </p:cNvPr>
          <p:cNvPicPr>
            <a:picLocks noChangeAspect="1"/>
          </p:cNvPicPr>
          <p:nvPr/>
        </p:nvPicPr>
        <p:blipFill>
          <a:blip r:embed="rId7"/>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459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DESIGN FIRST API VS. CODE FIRST API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27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EVERY CHANGE BREAKS SOMEONE’S WORKFLOW</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r>
              <a:rPr lang="en-GB" sz="1800" dirty="0">
                <a:latin typeface="Arial" panose="020B0604020202020204" pitchFamily="34" charset="0"/>
                <a:cs typeface="Arial" panose="020B0604020202020204" pitchFamily="34" charset="0"/>
              </a:rPr>
              <a:t>A good design should have the flexibility to adapt to change.</a:t>
            </a:r>
          </a:p>
          <a:p>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FA67F34-463C-F845-A410-3324CF4A8339}"/>
              </a:ext>
            </a:extLst>
          </p:cNvPr>
          <p:cNvSpPr txBox="1"/>
          <p:nvPr/>
        </p:nvSpPr>
        <p:spPr>
          <a:xfrm>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pic>
        <p:nvPicPr>
          <p:cNvPr id="13" name="Picture 12" descr="Text&#10;&#10;Description automatically generated">
            <a:extLst>
              <a:ext uri="{FF2B5EF4-FFF2-40B4-BE49-F238E27FC236}">
                <a16:creationId xmlns:a16="http://schemas.microsoft.com/office/drawing/2014/main" id="{9BF3A7A9-16A2-5C4F-91C0-5B8FEFE8AA09}"/>
              </a:ext>
            </a:extLst>
          </p:cNvPr>
          <p:cNvPicPr>
            <a:picLocks noChangeAspect="1"/>
          </p:cNvPicPr>
          <p:nvPr/>
        </p:nvPicPr>
        <p:blipFill>
          <a:blip r:embed="rId4"/>
          <a:stretch>
            <a:fillRect/>
          </a:stretch>
        </p:blipFill>
        <p:spPr>
          <a:xfrm>
            <a:off x="9341224" y="3343834"/>
            <a:ext cx="2223247" cy="3086955"/>
          </a:xfrm>
          <a:prstGeom prst="rect">
            <a:avLst/>
          </a:prstGeom>
        </p:spPr>
      </p:pic>
      <p:sp>
        <p:nvSpPr>
          <p:cNvPr id="3" name="TextBox 2">
            <a:extLst>
              <a:ext uri="{FF2B5EF4-FFF2-40B4-BE49-F238E27FC236}">
                <a16:creationId xmlns:a16="http://schemas.microsoft.com/office/drawing/2014/main" id="{E1906ABD-3414-9D49-A562-5436B95F8DE4}"/>
              </a:ext>
            </a:extLst>
          </p:cNvPr>
          <p:cNvSpPr txBox="1"/>
          <p:nvPr/>
        </p:nvSpPr>
        <p:spPr>
          <a:xfrm>
            <a:off x="6817332" y="5696413"/>
            <a:ext cx="2521984" cy="923330"/>
          </a:xfrm>
          <a:prstGeom prst="rect">
            <a:avLst/>
          </a:prstGeom>
          <a:noFill/>
        </p:spPr>
        <p:txBody>
          <a:bodyPr wrap="square" rtlCol="0">
            <a:spAutoFit/>
          </a:bodyPr>
          <a:lstStyle/>
          <a:p>
            <a:r>
              <a:rPr lang="en-GB" dirty="0"/>
              <a:t>Reference:</a:t>
            </a:r>
          </a:p>
          <a:p>
            <a:r>
              <a:rPr lang="en-GB" dirty="0">
                <a:solidFill>
                  <a:srgbClr val="0563C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https://xkcd.com/1172/</a:t>
            </a:r>
            <a:endParaRPr lang="en-GB" dirty="0"/>
          </a:p>
          <a:p>
            <a:endParaRPr lang="en-GB" dirty="0"/>
          </a:p>
        </p:txBody>
      </p:sp>
      <p:sp>
        <p:nvSpPr>
          <p:cNvPr id="14" name="TextBox 13">
            <a:extLst>
              <a:ext uri="{FF2B5EF4-FFF2-40B4-BE49-F238E27FC236}">
                <a16:creationId xmlns:a16="http://schemas.microsoft.com/office/drawing/2014/main" id="{01DF9D68-049E-1B40-81B4-B279DD572C40}"/>
              </a:ext>
            </a:extLst>
          </p:cNvPr>
          <p:cNvSpPr txBox="1"/>
          <p:nvPr/>
        </p:nvSpPr>
        <p:spPr>
          <a:xfrm>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FA4DCE6-769F-DE4B-8991-AE90A7255A1B}"/>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6" name="TextBox 15">
            <a:extLst>
              <a:ext uri="{FF2B5EF4-FFF2-40B4-BE49-F238E27FC236}">
                <a16:creationId xmlns:a16="http://schemas.microsoft.com/office/drawing/2014/main" id="{CF33C949-8A43-A849-BB61-4ACB265A5ABD}"/>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7" name="TextBox 16">
            <a:extLst>
              <a:ext uri="{FF2B5EF4-FFF2-40B4-BE49-F238E27FC236}">
                <a16:creationId xmlns:a16="http://schemas.microsoft.com/office/drawing/2014/main" id="{933BC843-C72F-5A46-95E0-A88422647EA4}"/>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6203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3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3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dissolve">
                                      <p:cBhvr>
                                        <p:cTn id="33" dur="300"/>
                                        <p:tgtEl>
                                          <p:spTgt spid="3"/>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API DEV VS. CODE FIRST API DEV</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Arial" panose="020B0604020202020204" pitchFamily="34" charset="0"/>
              <a:cs typeface="Arial" panose="020B0604020202020204" pitchFamily="34" charset="0"/>
            </a:endParaRPr>
          </a:p>
          <a:p>
            <a:endParaRPr lang="en-GB" sz="18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1E56994-8A2F-A243-81F7-01C6BC06223A}"/>
              </a:ext>
            </a:extLst>
          </p:cNvPr>
          <p:cNvPicPr>
            <a:picLocks noChangeAspect="1"/>
          </p:cNvPicPr>
          <p:nvPr/>
        </p:nvPicPr>
        <p:blipFill>
          <a:blip r:embed="rId4"/>
          <a:stretch>
            <a:fillRect/>
          </a:stretch>
        </p:blipFill>
        <p:spPr>
          <a:xfrm>
            <a:off x="1940525" y="1048198"/>
            <a:ext cx="8310949" cy="5260803"/>
          </a:xfrm>
          <a:prstGeom prst="rect">
            <a:avLst/>
          </a:prstGeom>
        </p:spPr>
      </p:pic>
      <p:sp>
        <p:nvSpPr>
          <p:cNvPr id="14" name="TextBox 13">
            <a:extLst>
              <a:ext uri="{FF2B5EF4-FFF2-40B4-BE49-F238E27FC236}">
                <a16:creationId xmlns:a16="http://schemas.microsoft.com/office/drawing/2014/main" id="{CCBC2462-B32F-7548-9A15-D0F3AD080444}"/>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5" name="TextBox 14">
            <a:extLst>
              <a:ext uri="{FF2B5EF4-FFF2-40B4-BE49-F238E27FC236}">
                <a16:creationId xmlns:a16="http://schemas.microsoft.com/office/drawing/2014/main" id="{8E14EEDC-2FB8-B848-9001-91C57E62F950}"/>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6" name="TextBox 15">
            <a:extLst>
              <a:ext uri="{FF2B5EF4-FFF2-40B4-BE49-F238E27FC236}">
                <a16:creationId xmlns:a16="http://schemas.microsoft.com/office/drawing/2014/main" id="{75B3B48A-7ADF-F34C-B231-23E822237A52}"/>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313613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Choosing the right approach for your </a:t>
            </a:r>
            <a:r>
              <a:rPr lang="en-GB" sz="4400" dirty="0" err="1">
                <a:latin typeface="Arial" panose="020B0604020202020204" pitchFamily="34" charset="0"/>
                <a:cs typeface="Arial" panose="020B0604020202020204" pitchFamily="34" charset="0"/>
              </a:rPr>
              <a:t>api</a:t>
            </a:r>
            <a:endParaRPr lang="en-GB" sz="4400" dirty="0">
              <a:latin typeface="Arial" panose="020B0604020202020204" pitchFamily="34" charset="0"/>
              <a:cs typeface="Arial" panose="020B0604020202020204" pitchFamily="34" charset="0"/>
            </a:endParaRP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346095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Code First doesn't mean leaving out the design. </a:t>
            </a:r>
          </a:p>
          <a:p>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800" dirty="0">
                <a:latin typeface="Arial" panose="020B0604020202020204" pitchFamily="34" charset="0"/>
                <a:cs typeface="Arial" panose="020B0604020202020204" pitchFamily="34" charset="0"/>
              </a:rPr>
              <a:t>This can lead to some potential problems.</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DF42150-2357-0240-BA03-C1E3B4503990}"/>
              </a:ext>
            </a:extLst>
          </p:cNvPr>
          <p:cNvPicPr>
            <a:picLocks noChangeAspect="1"/>
          </p:cNvPicPr>
          <p:nvPr/>
        </p:nvPicPr>
        <p:blipFill>
          <a:blip r:embed="rId4"/>
          <a:stretch>
            <a:fillRect/>
          </a:stretch>
        </p:blipFill>
        <p:spPr>
          <a:xfrm>
            <a:off x="11112842" y="238257"/>
            <a:ext cx="785643" cy="785643"/>
          </a:xfrm>
          <a:prstGeom prst="rect">
            <a:avLst/>
          </a:prstGeom>
        </p:spPr>
      </p:pic>
    </p:spTree>
    <p:extLst>
      <p:ext uri="{BB962C8B-B14F-4D97-AF65-F5344CB8AC3E}">
        <p14:creationId xmlns:p14="http://schemas.microsoft.com/office/powerpoint/2010/main" val="42634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API vs. IPA</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a:t>
            </a:fld>
            <a:endParaRPr lang="en-GB">
              <a:solidFill>
                <a:srgbClr val="70267D"/>
              </a:solidFill>
            </a:endParaRPr>
          </a:p>
        </p:txBody>
      </p:sp>
      <p:pic>
        <p:nvPicPr>
          <p:cNvPr id="3" name="Picture 2">
            <a:extLst>
              <a:ext uri="{FF2B5EF4-FFF2-40B4-BE49-F238E27FC236}">
                <a16:creationId xmlns:a16="http://schemas.microsoft.com/office/drawing/2014/main" id="{77A6774A-F907-564A-A9F1-11DAEBDB11C7}"/>
              </a:ext>
            </a:extLst>
          </p:cNvPr>
          <p:cNvPicPr>
            <a:picLocks noChangeAspect="1"/>
          </p:cNvPicPr>
          <p:nvPr/>
        </p:nvPicPr>
        <p:blipFill>
          <a:blip r:embed="rId4"/>
          <a:stretch>
            <a:fillRect/>
          </a:stretch>
        </p:blipFill>
        <p:spPr>
          <a:xfrm>
            <a:off x="5991741" y="382876"/>
            <a:ext cx="2732049" cy="3821923"/>
          </a:xfrm>
          <a:prstGeom prst="rect">
            <a:avLst/>
          </a:prstGeom>
        </p:spPr>
      </p:pic>
      <p:sp>
        <p:nvSpPr>
          <p:cNvPr id="28" name="Oval 27">
            <a:extLst>
              <a:ext uri="{FF2B5EF4-FFF2-40B4-BE49-F238E27FC236}">
                <a16:creationId xmlns:a16="http://schemas.microsoft.com/office/drawing/2014/main" id="{BA918456-F232-1049-B377-A093630E881E}"/>
              </a:ext>
            </a:extLst>
          </p:cNvPr>
          <p:cNvSpPr/>
          <p:nvPr/>
        </p:nvSpPr>
        <p:spPr>
          <a:xfrm>
            <a:off x="4870568" y="3428999"/>
            <a:ext cx="1103838" cy="10458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58C77EE-5641-8D49-9F67-9C8A918C3C26}"/>
              </a:ext>
            </a:extLst>
          </p:cNvPr>
          <p:cNvSpPr/>
          <p:nvPr/>
        </p:nvSpPr>
        <p:spPr>
          <a:xfrm>
            <a:off x="2953773" y="3637692"/>
            <a:ext cx="1329904" cy="13489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Shape&#10;&#10;Description automatically generated with low confidence">
            <a:extLst>
              <a:ext uri="{FF2B5EF4-FFF2-40B4-BE49-F238E27FC236}">
                <a16:creationId xmlns:a16="http://schemas.microsoft.com/office/drawing/2014/main" id="{9B46CFF2-DF98-2846-AA4C-44237A15B06C}"/>
              </a:ext>
            </a:extLst>
          </p:cNvPr>
          <p:cNvPicPr>
            <a:picLocks noChangeAspect="1"/>
          </p:cNvPicPr>
          <p:nvPr/>
        </p:nvPicPr>
        <p:blipFill>
          <a:blip r:embed="rId5"/>
          <a:stretch>
            <a:fillRect/>
          </a:stretch>
        </p:blipFill>
        <p:spPr>
          <a:xfrm>
            <a:off x="2381093" y="3031766"/>
            <a:ext cx="2455472" cy="2455472"/>
          </a:xfrm>
          <a:prstGeom prst="rect">
            <a:avLst/>
          </a:prstGeom>
        </p:spPr>
      </p:pic>
      <p:sp>
        <p:nvSpPr>
          <p:cNvPr id="23" name="TextBox 22">
            <a:extLst>
              <a:ext uri="{FF2B5EF4-FFF2-40B4-BE49-F238E27FC236}">
                <a16:creationId xmlns:a16="http://schemas.microsoft.com/office/drawing/2014/main" id="{4396DC01-64C1-D14B-8B34-50A71461D610}"/>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24" name="TextBox 23">
            <a:extLst>
              <a:ext uri="{FF2B5EF4-FFF2-40B4-BE49-F238E27FC236}">
                <a16:creationId xmlns:a16="http://schemas.microsoft.com/office/drawing/2014/main" id="{530F4375-FF8A-0B41-8624-42A19BE3028F}"/>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sp>
        <p:nvSpPr>
          <p:cNvPr id="29" name="Oval 28">
            <a:extLst>
              <a:ext uri="{FF2B5EF4-FFF2-40B4-BE49-F238E27FC236}">
                <a16:creationId xmlns:a16="http://schemas.microsoft.com/office/drawing/2014/main" id="{951218FA-CE1C-B042-A78C-EF1E19361903}"/>
              </a:ext>
            </a:extLst>
          </p:cNvPr>
          <p:cNvSpPr/>
          <p:nvPr/>
        </p:nvSpPr>
        <p:spPr>
          <a:xfrm>
            <a:off x="4616180" y="4792220"/>
            <a:ext cx="616155" cy="5989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Shape&#10;&#10;Description automatically generated with low confidence">
            <a:extLst>
              <a:ext uri="{FF2B5EF4-FFF2-40B4-BE49-F238E27FC236}">
                <a16:creationId xmlns:a16="http://schemas.microsoft.com/office/drawing/2014/main" id="{333E6362-D592-5043-9CAC-FA701FF0CB07}"/>
              </a:ext>
            </a:extLst>
          </p:cNvPr>
          <p:cNvPicPr>
            <a:picLocks noChangeAspect="1"/>
          </p:cNvPicPr>
          <p:nvPr/>
        </p:nvPicPr>
        <p:blipFill>
          <a:blip r:embed="rId5"/>
          <a:stretch>
            <a:fillRect/>
          </a:stretch>
        </p:blipFill>
        <p:spPr>
          <a:xfrm rot="13966987">
            <a:off x="4537314" y="3045911"/>
            <a:ext cx="1718642" cy="1718642"/>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AC338A5-1239-CF49-A3D7-304FF77668F2}"/>
              </a:ext>
            </a:extLst>
          </p:cNvPr>
          <p:cNvPicPr>
            <a:picLocks noChangeAspect="1"/>
          </p:cNvPicPr>
          <p:nvPr/>
        </p:nvPicPr>
        <p:blipFill>
          <a:blip r:embed="rId5"/>
          <a:stretch>
            <a:fillRect/>
          </a:stretch>
        </p:blipFill>
        <p:spPr>
          <a:xfrm rot="2093701">
            <a:off x="4423891" y="4555232"/>
            <a:ext cx="1051071" cy="1051071"/>
          </a:xfrm>
          <a:prstGeom prst="rect">
            <a:avLst/>
          </a:prstGeom>
        </p:spPr>
      </p:pic>
    </p:spTree>
    <p:extLst>
      <p:ext uri="{BB962C8B-B14F-4D97-AF65-F5344CB8AC3E}">
        <p14:creationId xmlns:p14="http://schemas.microsoft.com/office/powerpoint/2010/main" val="253074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marL="0" indent="0">
              <a:buNone/>
            </a:pPr>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878FFDF-99D0-4840-8F2D-8542F26ED82C}"/>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80231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96FDAC4-4718-9644-81C7-B5B8AFADE0F8}"/>
              </a:ext>
            </a:extLst>
          </p:cNvPr>
          <p:cNvPicPr>
            <a:picLocks noChangeAspect="1"/>
          </p:cNvPicPr>
          <p:nvPr/>
        </p:nvPicPr>
        <p:blipFill>
          <a:blip r:embed="rId4"/>
          <a:stretch>
            <a:fillRect/>
          </a:stretch>
        </p:blipFill>
        <p:spPr>
          <a:xfrm>
            <a:off x="11112842" y="238257"/>
            <a:ext cx="785643" cy="785643"/>
          </a:xfrm>
          <a:prstGeom prst="rect">
            <a:avLst/>
          </a:prstGeom>
        </p:spPr>
      </p:pic>
      <p:pic>
        <p:nvPicPr>
          <p:cNvPr id="3" name="Picture 2">
            <a:extLst>
              <a:ext uri="{FF2B5EF4-FFF2-40B4-BE49-F238E27FC236}">
                <a16:creationId xmlns:a16="http://schemas.microsoft.com/office/drawing/2014/main" id="{3595FDA6-F6CA-534B-9897-588A91AE51B1}"/>
              </a:ext>
            </a:extLst>
          </p:cNvPr>
          <p:cNvPicPr>
            <a:picLocks noChangeAspect="1"/>
          </p:cNvPicPr>
          <p:nvPr/>
        </p:nvPicPr>
        <p:blipFill>
          <a:blip r:embed="rId5"/>
          <a:stretch>
            <a:fillRect/>
          </a:stretch>
        </p:blipFill>
        <p:spPr>
          <a:xfrm>
            <a:off x="142622" y="3606834"/>
            <a:ext cx="4379525" cy="2702167"/>
          </a:xfrm>
          <a:prstGeom prst="rect">
            <a:avLst/>
          </a:prstGeom>
        </p:spPr>
      </p:pic>
      <p:sp>
        <p:nvSpPr>
          <p:cNvPr id="4" name="Oval 3">
            <a:extLst>
              <a:ext uri="{FF2B5EF4-FFF2-40B4-BE49-F238E27FC236}">
                <a16:creationId xmlns:a16="http://schemas.microsoft.com/office/drawing/2014/main" id="{13CAC99E-0899-6149-9DD3-2C56FE2CB255}"/>
              </a:ext>
            </a:extLst>
          </p:cNvPr>
          <p:cNvSpPr/>
          <p:nvPr/>
        </p:nvSpPr>
        <p:spPr>
          <a:xfrm>
            <a:off x="403224" y="3707027"/>
            <a:ext cx="560603" cy="5341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59F13F2E-6D5F-F348-8C22-5BDC93B04357}"/>
              </a:ext>
            </a:extLst>
          </p:cNvPr>
          <p:cNvPicPr>
            <a:picLocks noChangeAspect="1"/>
          </p:cNvPicPr>
          <p:nvPr/>
        </p:nvPicPr>
        <p:blipFill>
          <a:blip r:embed="rId6"/>
          <a:stretch>
            <a:fillRect/>
          </a:stretch>
        </p:blipFill>
        <p:spPr>
          <a:xfrm>
            <a:off x="333467" y="3479096"/>
            <a:ext cx="712738" cy="1007829"/>
          </a:xfrm>
          <a:prstGeom prst="rect">
            <a:avLst/>
          </a:prstGeom>
        </p:spPr>
      </p:pic>
      <p:pic>
        <p:nvPicPr>
          <p:cNvPr id="15" name="Picture 14">
            <a:extLst>
              <a:ext uri="{FF2B5EF4-FFF2-40B4-BE49-F238E27FC236}">
                <a16:creationId xmlns:a16="http://schemas.microsoft.com/office/drawing/2014/main" id="{76069BE9-EF7C-794C-939C-65D873CC4F97}"/>
              </a:ext>
            </a:extLst>
          </p:cNvPr>
          <p:cNvPicPr>
            <a:picLocks noChangeAspect="1"/>
          </p:cNvPicPr>
          <p:nvPr/>
        </p:nvPicPr>
        <p:blipFill>
          <a:blip r:embed="rId4"/>
          <a:stretch>
            <a:fillRect/>
          </a:stretch>
        </p:blipFill>
        <p:spPr>
          <a:xfrm>
            <a:off x="3736504" y="5120364"/>
            <a:ext cx="785643" cy="785643"/>
          </a:xfrm>
          <a:prstGeom prst="rect">
            <a:avLst/>
          </a:prstGeom>
        </p:spPr>
      </p:pic>
    </p:spTree>
    <p:extLst>
      <p:ext uri="{BB962C8B-B14F-4D97-AF65-F5344CB8AC3E}">
        <p14:creationId xmlns:p14="http://schemas.microsoft.com/office/powerpoint/2010/main" val="29025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3" name="Picture 12">
            <a:extLst>
              <a:ext uri="{FF2B5EF4-FFF2-40B4-BE49-F238E27FC236}">
                <a16:creationId xmlns:a16="http://schemas.microsoft.com/office/drawing/2014/main" id="{CC1CB487-4D98-854D-9353-277329DE57EB}"/>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14319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4" name="Picture 3">
            <a:extLst>
              <a:ext uri="{FF2B5EF4-FFF2-40B4-BE49-F238E27FC236}">
                <a16:creationId xmlns:a16="http://schemas.microsoft.com/office/drawing/2014/main" id="{9760034A-9769-3A49-8516-C3D154429C80}"/>
              </a:ext>
            </a:extLst>
          </p:cNvPr>
          <p:cNvPicPr>
            <a:picLocks noChangeAspect="1"/>
          </p:cNvPicPr>
          <p:nvPr/>
        </p:nvPicPr>
        <p:blipFill>
          <a:blip r:embed="rId5"/>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422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YOUR API IS YOUR CONTRACT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215140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A shared articulation of what an API does in both machine and human readable format.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 API contract helps mitigate change, or at least communicates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D834767-4473-4B4B-A9CB-1E95925B0E6B}"/>
              </a:ext>
            </a:extLst>
          </p:cNvPr>
          <p:cNvPicPr>
            <a:picLocks noChangeAspect="1"/>
          </p:cNvPicPr>
          <p:nvPr/>
        </p:nvPicPr>
        <p:blipFill>
          <a:blip r:embed="rId3"/>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3135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Which can result in badly behaved API providers, as well as monstrous API consumers. </a:t>
            </a:r>
          </a:p>
          <a:p>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C003743-C76E-1F46-BC15-AD15E8A5A94B}"/>
              </a:ext>
            </a:extLst>
          </p:cNvPr>
          <p:cNvPicPr>
            <a:picLocks noChangeAspect="1"/>
          </p:cNvPicPr>
          <p:nvPr/>
        </p:nvPicPr>
        <p:blipFill>
          <a:blip r:embed="rId4"/>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22892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CONTRACT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100134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CONTRACT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800" dirty="0">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51A0BA74-04AC-CB4E-A99B-7F3CC148EF88}"/>
              </a:ext>
            </a:extLst>
          </p:cNvPr>
          <p:cNvPicPr>
            <a:picLocks noChangeAspect="1"/>
          </p:cNvPicPr>
          <p:nvPr/>
        </p:nvPicPr>
        <p:blipFill>
          <a:blip r:embed="rId4"/>
          <a:stretch>
            <a:fillRect/>
          </a:stretch>
        </p:blipFill>
        <p:spPr>
          <a:xfrm>
            <a:off x="7678124" y="2352006"/>
            <a:ext cx="3947926" cy="3966519"/>
          </a:xfrm>
          <a:prstGeom prst="rect">
            <a:avLst/>
          </a:prstGeom>
          <a:noFill/>
        </p:spPr>
      </p:pic>
      <p:sp>
        <p:nvSpPr>
          <p:cNvPr id="5" name="Heart 4">
            <a:extLst>
              <a:ext uri="{FF2B5EF4-FFF2-40B4-BE49-F238E27FC236}">
                <a16:creationId xmlns:a16="http://schemas.microsoft.com/office/drawing/2014/main" id="{7B796EEF-A89B-8044-884D-3AD90BE42FB2}"/>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43215F9D-C322-8947-8656-F67CB1924CCF}"/>
              </a:ext>
            </a:extLst>
          </p:cNvPr>
          <p:cNvPicPr>
            <a:picLocks noChangeAspect="1"/>
          </p:cNvPicPr>
          <p:nvPr/>
        </p:nvPicPr>
        <p:blipFill>
          <a:blip r:embed="rId5"/>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23530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THIS CONTRACT TESTING THING?</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7533D34B-DEDD-874B-A418-9DE9F174D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0386" y="2949240"/>
            <a:ext cx="6438900" cy="2476500"/>
          </a:xfrm>
          <a:prstGeom prst="rect">
            <a:avLst/>
          </a:prstGeom>
        </p:spPr>
      </p:pic>
      <p:pic>
        <p:nvPicPr>
          <p:cNvPr id="13" name="Picture 12">
            <a:extLst>
              <a:ext uri="{FF2B5EF4-FFF2-40B4-BE49-F238E27FC236}">
                <a16:creationId xmlns:a16="http://schemas.microsoft.com/office/drawing/2014/main" id="{5C8C3886-2CA5-104C-A67B-249A67FF8593}"/>
              </a:ext>
            </a:extLst>
          </p:cNvPr>
          <p:cNvPicPr>
            <a:picLocks noChangeAspect="1"/>
          </p:cNvPicPr>
          <p:nvPr/>
        </p:nvPicPr>
        <p:blipFill>
          <a:blip r:embed="rId6"/>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97B66F9-82FA-C343-A486-5CE1FF65C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A574B0BE-D0C7-7B4D-89F7-8A39F7626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798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2400" dirty="0" err="1">
                <a:latin typeface="Arial" panose="020B0604020202020204" pitchFamily="34" charset="0"/>
                <a:cs typeface="Arial" panose="020B0604020202020204" pitchFamily="34" charset="0"/>
              </a:rPr>
              <a:t>Openapi</a:t>
            </a:r>
            <a:r>
              <a:rPr lang="en-GB" sz="2400" dirty="0">
                <a:latin typeface="Arial" panose="020B0604020202020204" pitchFamily="34" charset="0"/>
                <a:cs typeface="Arial" panose="020B0604020202020204" pitchFamily="34" charset="0"/>
              </a:rPr>
              <a:t> contract validation</a:t>
            </a:r>
            <a:endParaRPr lang="en-GB" sz="2400" dirty="0"/>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082611"/>
            <a:ext cx="5783262" cy="2504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feld 3">
            <a:extLst>
              <a:ext uri="{FF2B5EF4-FFF2-40B4-BE49-F238E27FC236}">
                <a16:creationId xmlns:a16="http://schemas.microsoft.com/office/drawing/2014/main" id="{746E2DDE-491C-434E-9718-9EB8C0611E3E}"/>
              </a:ext>
            </a:extLst>
          </p:cNvPr>
          <p:cNvSpPr txBox="1"/>
          <p:nvPr/>
        </p:nvSpPr>
        <p:spPr>
          <a:xfrm>
            <a:off x="6548438" y="2112131"/>
            <a:ext cx="3429000" cy="735586"/>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en-GB" sz="4000" b="1" i="0" u="none" strike="noStrike" kern="1200" cap="all" spc="0" normalizeH="0" baseline="0" dirty="0">
                <a:ln>
                  <a:noFill/>
                </a:ln>
                <a:solidFill>
                  <a:srgbClr val="70267D"/>
                </a:solidFill>
                <a:effectLst/>
                <a:uLnTx/>
                <a:uFillTx/>
                <a:latin typeface="+mn-lt"/>
                <a:ea typeface="+mn-ea"/>
                <a:cs typeface="+mn-cs"/>
              </a:rPr>
              <a:t>Agenda</a:t>
            </a:r>
          </a:p>
        </p:txBody>
      </p:sp>
      <p:sp>
        <p:nvSpPr>
          <p:cNvPr id="23" name="Textplatzhalter 41">
            <a:extLst>
              <a:ext uri="{FF2B5EF4-FFF2-40B4-BE49-F238E27FC236}">
                <a16:creationId xmlns:a16="http://schemas.microsoft.com/office/drawing/2014/main" id="{17610A1D-102A-8643-9EC9-84C19BFDD2EB}"/>
              </a:ext>
            </a:extLst>
          </p:cNvPr>
          <p:cNvSpPr txBox="1">
            <a:spLocks/>
          </p:cNvSpPr>
          <p:nvPr/>
        </p:nvSpPr>
        <p:spPr bwMode="gray">
          <a:xfrm>
            <a:off x="6548438" y="3027218"/>
            <a:ext cx="5209557" cy="1181100"/>
          </a:xfrm>
          <a:prstGeom prst="rect">
            <a:avLst/>
          </a:prstGeom>
        </p:spPr>
        <p:txBody>
          <a:bodyPr vert="horz" lIns="91440" tIns="45720" rIns="91440" bIns="45720" rtlCol="0" anchor="ctr"/>
          <a:lstStyle>
            <a:defPPr>
              <a:defRPr lang="en-BG"/>
            </a:defPPr>
            <a:lvl1pPr marL="0" indent="0" algn="ctr" defTabSz="914400" rtl="0" eaLnBrk="1" latinLnBrk="0" hangingPunct="1">
              <a:lnSpc>
                <a:spcPct val="100000"/>
              </a:lnSpc>
              <a:buFontTx/>
              <a:buNone/>
              <a:defRPr sz="2000" kern="1200">
                <a:solidFill>
                  <a:srgbClr val="965AA0"/>
                </a:solidFill>
                <a:latin typeface="+mn-lt"/>
                <a:ea typeface="+mn-ea"/>
                <a:cs typeface="+mn-cs"/>
              </a:defRPr>
            </a:lvl1pPr>
            <a:lvl2pPr marL="0" indent="0" algn="l" defTabSz="914400" rtl="0" eaLnBrk="1" latinLnBrk="0" hangingPunct="1">
              <a:lnSpc>
                <a:spcPct val="100000"/>
              </a:lnSpc>
              <a:buFontTx/>
              <a:buNone/>
              <a:defRPr sz="2000" kern="1200">
                <a:solidFill>
                  <a:srgbClr val="965AA0"/>
                </a:solidFill>
                <a:latin typeface="+mn-lt"/>
                <a:ea typeface="+mn-ea"/>
                <a:cs typeface="+mn-cs"/>
              </a:defRPr>
            </a:lvl2pPr>
            <a:lvl3pPr marL="0" indent="0" algn="l" defTabSz="914400" rtl="0" eaLnBrk="1" latinLnBrk="0" hangingPunct="1">
              <a:lnSpc>
                <a:spcPct val="100000"/>
              </a:lnSpc>
              <a:buFontTx/>
              <a:buNone/>
              <a:defRPr sz="2000" kern="1200">
                <a:solidFill>
                  <a:srgbClr val="965AA0"/>
                </a:solidFill>
                <a:latin typeface="+mn-lt"/>
                <a:ea typeface="+mn-ea"/>
                <a:cs typeface="+mn-cs"/>
              </a:defRPr>
            </a:lvl3pPr>
            <a:lvl4pPr marL="0" indent="0" algn="l" defTabSz="914400" rtl="0" eaLnBrk="1" latinLnBrk="0" hangingPunct="1">
              <a:lnSpc>
                <a:spcPct val="100000"/>
              </a:lnSpc>
              <a:buFontTx/>
              <a:buNone/>
              <a:defRPr sz="2000" kern="1200">
                <a:solidFill>
                  <a:srgbClr val="965AA0"/>
                </a:solidFill>
                <a:latin typeface="+mn-lt"/>
                <a:ea typeface="+mn-ea"/>
                <a:cs typeface="+mn-cs"/>
              </a:defRPr>
            </a:lvl4pPr>
            <a:lvl5pPr marL="0" indent="0" algn="l" defTabSz="914400" rtl="0" eaLnBrk="1" latinLnBrk="0" hangingPunct="1">
              <a:lnSpc>
                <a:spcPct val="100000"/>
              </a:lnSpc>
              <a:buFontTx/>
              <a:buNone/>
              <a:defRPr sz="2000" kern="1200">
                <a:solidFill>
                  <a:srgbClr val="965AA0"/>
                </a:solidFill>
                <a:latin typeface="+mn-lt"/>
                <a:ea typeface="+mn-ea"/>
                <a:cs typeface="+mn-cs"/>
              </a:defRPr>
            </a:lvl5pPr>
            <a:lvl6pPr marL="0" indent="0" algn="l" defTabSz="914400" rtl="0" eaLnBrk="1" latinLnBrk="0" hangingPunct="1">
              <a:lnSpc>
                <a:spcPct val="100000"/>
              </a:lnSpc>
              <a:buFontTx/>
              <a:buNone/>
              <a:defRPr sz="2000" kern="1200">
                <a:solidFill>
                  <a:srgbClr val="965AA0"/>
                </a:solidFill>
                <a:latin typeface="+mn-lt"/>
                <a:ea typeface="+mn-ea"/>
                <a:cs typeface="+mn-cs"/>
              </a:defRPr>
            </a:lvl6pPr>
            <a:lvl7pPr marL="0" indent="0" algn="l" defTabSz="914400" rtl="0" eaLnBrk="1" latinLnBrk="0" hangingPunct="1">
              <a:lnSpc>
                <a:spcPct val="100000"/>
              </a:lnSpc>
              <a:buFontTx/>
              <a:buNone/>
              <a:defRPr sz="2000" kern="1200">
                <a:solidFill>
                  <a:srgbClr val="965AA0"/>
                </a:solidFill>
                <a:latin typeface="+mn-lt"/>
                <a:ea typeface="+mn-ea"/>
                <a:cs typeface="+mn-cs"/>
              </a:defRPr>
            </a:lvl7pPr>
            <a:lvl8pPr marL="0" indent="0" algn="l" defTabSz="914400" rtl="0" eaLnBrk="1" latinLnBrk="0" hangingPunct="1">
              <a:lnSpc>
                <a:spcPct val="100000"/>
              </a:lnSpc>
              <a:buFontTx/>
              <a:buNone/>
              <a:defRPr sz="2000" kern="1200">
                <a:solidFill>
                  <a:srgbClr val="965AA0"/>
                </a:solidFill>
                <a:latin typeface="+mn-lt"/>
                <a:ea typeface="+mn-ea"/>
                <a:cs typeface="+mn-cs"/>
              </a:defRPr>
            </a:lvl8pPr>
            <a:lvl9pPr marL="0" indent="0" algn="l" defTabSz="914400" rtl="0" eaLnBrk="1" latinLnBrk="0" hangingPunct="1">
              <a:lnSpc>
                <a:spcPct val="100000"/>
              </a:lnSpc>
              <a:buFontTx/>
              <a:buNone/>
              <a:defRPr sz="2000" kern="1200">
                <a:solidFill>
                  <a:srgbClr val="965AA0"/>
                </a:solidFill>
                <a:latin typeface="+mn-lt"/>
                <a:ea typeface="+mn-ea"/>
                <a:cs typeface="+mn-cs"/>
              </a:defRPr>
            </a:lvl9pPr>
          </a:lstStyle>
          <a:p>
            <a:pPr lvl="1"/>
            <a:r>
              <a:rPr lang="en-GB" dirty="0"/>
              <a:t>Introduction</a:t>
            </a:r>
          </a:p>
          <a:p>
            <a:pPr lvl="1"/>
            <a:r>
              <a:rPr lang="en-GB" dirty="0"/>
              <a:t>Use case</a:t>
            </a:r>
          </a:p>
          <a:p>
            <a:pPr lvl="1"/>
            <a:r>
              <a:rPr lang="en-GB" dirty="0"/>
              <a:t>Demo</a:t>
            </a:r>
          </a:p>
          <a:p>
            <a:pPr lvl="1"/>
            <a:r>
              <a:rPr lang="en-GB" dirty="0"/>
              <a:t>Recap</a:t>
            </a:r>
          </a:p>
          <a:p>
            <a:pPr lvl="1"/>
            <a:r>
              <a:rPr lang="en-GB" dirty="0"/>
              <a:t>Questions</a:t>
            </a:r>
          </a:p>
        </p:txBody>
      </p:sp>
    </p:spTree>
    <p:extLst>
      <p:ext uri="{BB962C8B-B14F-4D97-AF65-F5344CB8AC3E}">
        <p14:creationId xmlns:p14="http://schemas.microsoft.com/office/powerpoint/2010/main" val="3400934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p:txBody>
      </p:sp>
      <p:pic>
        <p:nvPicPr>
          <p:cNvPr id="16" name="Picture 15">
            <a:extLst>
              <a:ext uri="{FF2B5EF4-FFF2-40B4-BE49-F238E27FC236}">
                <a16:creationId xmlns:a16="http://schemas.microsoft.com/office/drawing/2014/main" id="{E572FDCD-76B2-FC49-A189-9AD5BAAE84E7}"/>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3" name="Graphic 12" descr="Checkbox Crossed with solid fill">
            <a:extLst>
              <a:ext uri="{FF2B5EF4-FFF2-40B4-BE49-F238E27FC236}">
                <a16:creationId xmlns:a16="http://schemas.microsoft.com/office/drawing/2014/main" id="{8DB154D9-AEE5-BF4F-BD46-280294738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4" name="Graphic 13" descr="Checkbox Ticked with solid fill">
            <a:extLst>
              <a:ext uri="{FF2B5EF4-FFF2-40B4-BE49-F238E27FC236}">
                <a16:creationId xmlns:a16="http://schemas.microsoft.com/office/drawing/2014/main" id="{7CD28624-7582-3040-8E80-0A9AFFE261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17464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Clearly identifying where the problem is when they fail.</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Contract tests can also save compute time and resources.</a:t>
            </a:r>
          </a:p>
        </p:txBody>
      </p:sp>
      <p:pic>
        <p:nvPicPr>
          <p:cNvPr id="13" name="Picture 12">
            <a:extLst>
              <a:ext uri="{FF2B5EF4-FFF2-40B4-BE49-F238E27FC236}">
                <a16:creationId xmlns:a16="http://schemas.microsoft.com/office/drawing/2014/main" id="{70110CEA-16C5-354E-908C-9CA8B0283442}"/>
              </a:ext>
            </a:extLst>
          </p:cNvPr>
          <p:cNvPicPr>
            <a:picLocks noChangeAspect="1"/>
          </p:cNvPicPr>
          <p:nvPr/>
        </p:nvPicPr>
        <p:blipFill>
          <a:blip r:embed="rId3"/>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B98C4FED-8B84-9C49-9274-CCFE9BFDB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E8B07FED-4A66-C141-BD60-B07CA5100F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8993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Writing and executing integration tests.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Debugging integration tests failures.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Fixing integration tests.</a:t>
            </a:r>
          </a:p>
          <a:p>
            <a:endParaRPr lang="en-GB" sz="1800" dirty="0">
              <a:solidFill>
                <a:srgbClr val="70267D"/>
              </a:solidFill>
              <a:latin typeface="Arial" panose="020B0604020202020204" pitchFamily="34" charset="0"/>
              <a:cs typeface="Arial" panose="020B0604020202020204" pitchFamily="34" charset="0"/>
            </a:endParaRPr>
          </a:p>
          <a:p>
            <a:pPr marL="0" indent="0">
              <a:buNone/>
            </a:pPr>
            <a:r>
              <a:rPr lang="en-GB" sz="18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p:txBody>
      </p:sp>
      <p:pic>
        <p:nvPicPr>
          <p:cNvPr id="13" name="Picture 12">
            <a:extLst>
              <a:ext uri="{FF2B5EF4-FFF2-40B4-BE49-F238E27FC236}">
                <a16:creationId xmlns:a16="http://schemas.microsoft.com/office/drawing/2014/main" id="{61967C7A-FE0A-F04A-A55B-8A2EAACAACB8}"/>
              </a:ext>
            </a:extLst>
          </p:cNvPr>
          <p:cNvPicPr>
            <a:picLocks noChangeAspect="1"/>
          </p:cNvPicPr>
          <p:nvPr/>
        </p:nvPicPr>
        <p:blipFill>
          <a:blip r:embed="rId3"/>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82C354F6-7CE4-A942-AA00-F0E1BC6DA3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B419D23A-F11E-6F45-9C4D-D26E0D87CE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5024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Wolfs help regulate the ecosystem by preventing hooved herds overpopulation better than humans do.</a:t>
            </a:r>
          </a:p>
          <a:p>
            <a:r>
              <a:rPr lang="en-GB" sz="1800" dirty="0">
                <a:latin typeface="Arial" panose="020B0604020202020204" pitchFamily="34" charset="0"/>
                <a:cs typeface="Arial" panose="020B0604020202020204" pitchFamily="34" charset="0"/>
              </a:rPr>
              <a:t>No valid reason to kill them – not used for food; not overpopulated; not a significant threat to cattle; and not a measurable risk to human safety;</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a:extLst>
              <a:ext uri="{FF2B5EF4-FFF2-40B4-BE49-F238E27FC236}">
                <a16:creationId xmlns:a16="http://schemas.microsoft.com/office/drawing/2014/main" id="{BF92A37B-0D18-124F-AD2C-54A710EEB265}"/>
              </a:ext>
            </a:extLst>
          </p:cNvPr>
          <p:cNvPicPr>
            <a:picLocks noChangeAspect="1"/>
          </p:cNvPicPr>
          <p:nvPr/>
        </p:nvPicPr>
        <p:blipFill>
          <a:blip r:embed="rId5"/>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95522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Tooling</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7156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Parameters.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Authentication methods.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Contact information, license, terms of use etc.</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Can be written in YAML or JSON.</a:t>
            </a:r>
          </a:p>
        </p:txBody>
      </p:sp>
      <p:pic>
        <p:nvPicPr>
          <p:cNvPr id="13" name="Picture 12">
            <a:extLst>
              <a:ext uri="{FF2B5EF4-FFF2-40B4-BE49-F238E27FC236}">
                <a16:creationId xmlns:a16="http://schemas.microsoft.com/office/drawing/2014/main" id="{A2E93189-533E-F44D-B423-098454D5AE82}"/>
              </a:ext>
            </a:extLst>
          </p:cNvPr>
          <p:cNvPicPr>
            <a:picLocks noChangeAspect="1"/>
          </p:cNvPicPr>
          <p:nvPr/>
        </p:nvPicPr>
        <p:blipFill>
          <a:blip r:embed="rId4"/>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725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 calcmode="lin" valueType="num">
                                      <p:cBhvr additive="base">
                                        <p:cTn id="13"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 calcmode="lin" valueType="num">
                                      <p:cBhvr additive="base">
                                        <p:cTn id="19"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anim calcmode="lin" valueType="num">
                                      <p:cBhvr additive="base">
                                        <p:cTn id="25"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anim calcmode="lin" valueType="num">
                                      <p:cBhvr additive="base">
                                        <p:cTn id="3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OPENAPI SPEC ANATOMY</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Main body YAML</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B6E135A-70A5-074B-8C38-F454F80160B2}"/>
              </a:ext>
            </a:extLst>
          </p:cNvPr>
          <p:cNvSpPr txBox="1"/>
          <p:nvPr/>
        </p:nvSpPr>
        <p:spPr>
          <a:xfrm>
            <a:off x="5989726" y="309987"/>
            <a:ext cx="530630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3" name="TextBox 12">
            <a:extLst>
              <a:ext uri="{FF2B5EF4-FFF2-40B4-BE49-F238E27FC236}">
                <a16:creationId xmlns:a16="http://schemas.microsoft.com/office/drawing/2014/main" id="{CB3EE6F8-AB92-B045-8E1C-5416DF8A1EBE}"/>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5" name="Right Arrow 4">
            <a:extLst>
              <a:ext uri="{FF2B5EF4-FFF2-40B4-BE49-F238E27FC236}">
                <a16:creationId xmlns:a16="http://schemas.microsoft.com/office/drawing/2014/main" id="{EC66DA6E-19CB-564C-A65A-260DE1FC68C2}"/>
              </a:ext>
            </a:extLst>
          </p:cNvPr>
          <p:cNvSpPr/>
          <p:nvPr/>
        </p:nvSpPr>
        <p:spPr>
          <a:xfrm>
            <a:off x="3041681" y="1326454"/>
            <a:ext cx="2528047"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C665ACB6-F986-564B-8FD3-C807FF66281E}"/>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B736248-5855-AC42-B0C8-6C1BA60C680A}"/>
              </a:ext>
            </a:extLst>
          </p:cNvPr>
          <p:cNvPicPr>
            <a:picLocks noChangeAspect="1"/>
          </p:cNvPicPr>
          <p:nvPr/>
        </p:nvPicPr>
        <p:blipFill>
          <a:blip r:embed="rId3"/>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6022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3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SWAGGER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Swagger</a:t>
            </a: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87609F-A550-9348-BAE0-B9ECDB7884C2}"/>
              </a:ext>
            </a:extLst>
          </p:cNvPr>
          <p:cNvPicPr>
            <a:picLocks noChangeAspect="1"/>
          </p:cNvPicPr>
          <p:nvPr/>
        </p:nvPicPr>
        <p:blipFill>
          <a:blip r:embed="rId4"/>
          <a:stretch>
            <a:fillRect/>
          </a:stretch>
        </p:blipFill>
        <p:spPr>
          <a:xfrm>
            <a:off x="2092223" y="739137"/>
            <a:ext cx="8718928" cy="5449330"/>
          </a:xfrm>
          <a:prstGeom prst="rect">
            <a:avLst/>
          </a:prstGeom>
        </p:spPr>
      </p:pic>
      <p:pic>
        <p:nvPicPr>
          <p:cNvPr id="4" name="Picture 3">
            <a:extLst>
              <a:ext uri="{FF2B5EF4-FFF2-40B4-BE49-F238E27FC236}">
                <a16:creationId xmlns:a16="http://schemas.microsoft.com/office/drawing/2014/main" id="{4CCD0821-FBDE-894D-87E7-2E72B14CFFF3}"/>
              </a:ext>
            </a:extLst>
          </p:cNvPr>
          <p:cNvPicPr>
            <a:picLocks noChangeAspect="1"/>
          </p:cNvPicPr>
          <p:nvPr/>
        </p:nvPicPr>
        <p:blipFill>
          <a:blip r:embed="rId5"/>
          <a:stretch>
            <a:fillRect/>
          </a:stretch>
        </p:blipFill>
        <p:spPr>
          <a:xfrm>
            <a:off x="11263486" y="249970"/>
            <a:ext cx="635000" cy="635000"/>
          </a:xfrm>
          <a:prstGeom prst="rect">
            <a:avLst/>
          </a:prstGeom>
        </p:spPr>
      </p:pic>
    </p:spTree>
    <p:extLst>
      <p:ext uri="{BB962C8B-B14F-4D97-AF65-F5344CB8AC3E}">
        <p14:creationId xmlns:p14="http://schemas.microsoft.com/office/powerpoint/2010/main" val="466948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 GENERATOR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B770DFD7-3B83-CF45-A467-D7EBD9D4BF7B}"/>
              </a:ext>
            </a:extLst>
          </p:cNvPr>
          <p:cNvPicPr>
            <a:picLocks noChangeAspect="1"/>
          </p:cNvPicPr>
          <p:nvPr/>
        </p:nvPicPr>
        <p:blipFill>
          <a:blip r:embed="rId4"/>
          <a:stretch>
            <a:fillRect/>
          </a:stretch>
        </p:blipFill>
        <p:spPr>
          <a:xfrm>
            <a:off x="3500419" y="1421883"/>
            <a:ext cx="8398067" cy="4611965"/>
          </a:xfrm>
          <a:prstGeom prst="rect">
            <a:avLst/>
          </a:prstGeom>
        </p:spPr>
      </p:pic>
      <p:sp>
        <p:nvSpPr>
          <p:cNvPr id="14" name="Rectangle 13">
            <a:extLst>
              <a:ext uri="{FF2B5EF4-FFF2-40B4-BE49-F238E27FC236}">
                <a16:creationId xmlns:a16="http://schemas.microsoft.com/office/drawing/2014/main" id="{E7D65E42-B137-FA45-873B-923CE304134C}"/>
              </a:ext>
            </a:extLst>
          </p:cNvPr>
          <p:cNvSpPr/>
          <p:nvPr/>
        </p:nvSpPr>
        <p:spPr>
          <a:xfrm>
            <a:off x="11228173" y="238258"/>
            <a:ext cx="670314" cy="6959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43F0BD78-178D-1042-8A38-735452B9D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7928" y="300232"/>
            <a:ext cx="560717" cy="560717"/>
          </a:xfrm>
          <a:prstGeom prst="rect">
            <a:avLst/>
          </a:prstGeom>
        </p:spPr>
      </p:pic>
    </p:spTree>
    <p:extLst>
      <p:ext uri="{BB962C8B-B14F-4D97-AF65-F5344CB8AC3E}">
        <p14:creationId xmlns:p14="http://schemas.microsoft.com/office/powerpoint/2010/main" val="12568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ATLASSIAN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on researching how I can do request validation for our existing APIs, without having to re-write all tests or write a whole new suite of tests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2CDE36-30B3-E84B-B5C3-4BF735D578E1}"/>
              </a:ext>
            </a:extLst>
          </p:cNvPr>
          <p:cNvPicPr>
            <a:picLocks noChangeAspect="1"/>
          </p:cNvPicPr>
          <p:nvPr/>
        </p:nvPicPr>
        <p:blipFill>
          <a:blip r:embed="rId4"/>
          <a:stretch>
            <a:fillRect/>
          </a:stretch>
        </p:blipFill>
        <p:spPr>
          <a:xfrm>
            <a:off x="8592064" y="-431794"/>
            <a:ext cx="3603005" cy="1891578"/>
          </a:xfrm>
          <a:prstGeom prst="rect">
            <a:avLst/>
          </a:prstGeom>
        </p:spPr>
      </p:pic>
    </p:spTree>
    <p:extLst>
      <p:ext uri="{BB962C8B-B14F-4D97-AF65-F5344CB8AC3E}">
        <p14:creationId xmlns:p14="http://schemas.microsoft.com/office/powerpoint/2010/main" val="333494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anim calcmode="lin" valueType="num">
                                      <p:cBhvr additive="base">
                                        <p:cTn id="1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 calcmode="lin" valueType="num">
                                      <p:cBhvr additive="base">
                                        <p:cTn id="17"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5" end="5"/>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anim calcmode="lin" valueType="num">
                                      <p:cBhvr additive="base">
                                        <p:cTn id="21"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SIDE NOTE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2DD5EFA1-BD8E-6844-B3E5-06ADD2425ECB}"/>
              </a:ext>
            </a:extLst>
          </p:cNvPr>
          <p:cNvPicPr>
            <a:picLocks noChangeAspect="1"/>
          </p:cNvPicPr>
          <p:nvPr/>
        </p:nvPicPr>
        <p:blipFill>
          <a:blip r:embed="rId4"/>
          <a:stretch>
            <a:fillRect/>
          </a:stretch>
        </p:blipFill>
        <p:spPr>
          <a:xfrm>
            <a:off x="9753599" y="193063"/>
            <a:ext cx="2153729" cy="1416396"/>
          </a:xfrm>
          <a:prstGeom prst="rect">
            <a:avLst/>
          </a:prstGeom>
        </p:spPr>
      </p:pic>
      <p:pic>
        <p:nvPicPr>
          <p:cNvPr id="5" name="Picture 4" descr="Diagram&#10;&#10;Description automatically generated">
            <a:extLst>
              <a:ext uri="{FF2B5EF4-FFF2-40B4-BE49-F238E27FC236}">
                <a16:creationId xmlns:a16="http://schemas.microsoft.com/office/drawing/2014/main" id="{8A5A9A56-B358-E940-AABF-D0EAC0893EF6}"/>
              </a:ext>
            </a:extLst>
          </p:cNvPr>
          <p:cNvPicPr>
            <a:picLocks noChangeAspect="1"/>
          </p:cNvPicPr>
          <p:nvPr/>
        </p:nvPicPr>
        <p:blipFill>
          <a:blip r:embed="rId5"/>
          <a:stretch>
            <a:fillRect/>
          </a:stretch>
        </p:blipFill>
        <p:spPr>
          <a:xfrm>
            <a:off x="522589" y="1430568"/>
            <a:ext cx="7536598" cy="4710374"/>
          </a:xfrm>
          <a:prstGeom prst="rect">
            <a:avLst/>
          </a:prstGeom>
        </p:spPr>
      </p:pic>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6"/>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9650EBE-E6A2-A345-97EE-FD2C090F2439}"/>
              </a:ext>
            </a:extLst>
          </p:cNvPr>
          <p:cNvPicPr>
            <a:picLocks noChangeAspect="1"/>
          </p:cNvPicPr>
          <p:nvPr/>
        </p:nvPicPr>
        <p:blipFill>
          <a:blip r:embed="rId7"/>
          <a:stretch>
            <a:fillRect/>
          </a:stretch>
        </p:blipFill>
        <p:spPr>
          <a:xfrm>
            <a:off x="8373444" y="1911501"/>
            <a:ext cx="3079750" cy="349250"/>
          </a:xfrm>
          <a:prstGeom prst="rect">
            <a:avLst/>
          </a:prstGeom>
        </p:spPr>
      </p:pic>
      <p:pic>
        <p:nvPicPr>
          <p:cNvPr id="3" name="Picture 2" descr="A picture containing text, newspaper, screenshot&#10;&#10;Description automatically generated">
            <a:extLst>
              <a:ext uri="{FF2B5EF4-FFF2-40B4-BE49-F238E27FC236}">
                <a16:creationId xmlns:a16="http://schemas.microsoft.com/office/drawing/2014/main" id="{F22A4499-6A42-6A49-B3E9-E17970FF8CA7}"/>
              </a:ext>
            </a:extLst>
          </p:cNvPr>
          <p:cNvPicPr>
            <a:picLocks noChangeAspect="1"/>
          </p:cNvPicPr>
          <p:nvPr/>
        </p:nvPicPr>
        <p:blipFill>
          <a:blip r:embed="rId8"/>
          <a:stretch>
            <a:fillRect/>
          </a:stretch>
        </p:blipFill>
        <p:spPr>
          <a:xfrm>
            <a:off x="10258398" y="4435343"/>
            <a:ext cx="1587500" cy="1828800"/>
          </a:xfrm>
          <a:prstGeom prst="rect">
            <a:avLst/>
          </a:prstGeom>
        </p:spPr>
      </p:pic>
      <p:pic>
        <p:nvPicPr>
          <p:cNvPr id="13" name="Picture 12" descr="A picture containing text, newspaper, screenshot, receipt&#10;&#10;Description automatically generated">
            <a:extLst>
              <a:ext uri="{FF2B5EF4-FFF2-40B4-BE49-F238E27FC236}">
                <a16:creationId xmlns:a16="http://schemas.microsoft.com/office/drawing/2014/main" id="{4D55507D-F47D-904A-9C62-783A849BEDBF}"/>
              </a:ext>
            </a:extLst>
          </p:cNvPr>
          <p:cNvPicPr>
            <a:picLocks noChangeAspect="1"/>
          </p:cNvPicPr>
          <p:nvPr/>
        </p:nvPicPr>
        <p:blipFill>
          <a:blip r:embed="rId9"/>
          <a:stretch>
            <a:fillRect/>
          </a:stretch>
        </p:blipFill>
        <p:spPr>
          <a:xfrm>
            <a:off x="8602799" y="3089366"/>
            <a:ext cx="1587500" cy="1828800"/>
          </a:xfrm>
          <a:prstGeom prst="rect">
            <a:avLst/>
          </a:prstGeom>
        </p:spPr>
      </p:pic>
    </p:spTree>
    <p:extLst>
      <p:ext uri="{BB962C8B-B14F-4D97-AF65-F5344CB8AC3E}">
        <p14:creationId xmlns:p14="http://schemas.microsoft.com/office/powerpoint/2010/main" val="247613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FRONTEND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4"/>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5"/>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pic>
        <p:nvPicPr>
          <p:cNvPr id="15" name="Picture 14" descr="A picture containing text, clipart&#10;&#10;Description automatically generated">
            <a:extLst>
              <a:ext uri="{FF2B5EF4-FFF2-40B4-BE49-F238E27FC236}">
                <a16:creationId xmlns:a16="http://schemas.microsoft.com/office/drawing/2014/main" id="{8A6DEC8A-C54C-1E41-A6DD-3B0DB6BF21FE}"/>
              </a:ext>
            </a:extLst>
          </p:cNvPr>
          <p:cNvPicPr>
            <a:picLocks noChangeAspect="1"/>
          </p:cNvPicPr>
          <p:nvPr/>
        </p:nvPicPr>
        <p:blipFill>
          <a:blip r:embed="rId6"/>
          <a:stretch>
            <a:fillRect/>
          </a:stretch>
        </p:blipFill>
        <p:spPr>
          <a:xfrm>
            <a:off x="10415492" y="289884"/>
            <a:ext cx="1482994" cy="577196"/>
          </a:xfrm>
          <a:prstGeom prst="rect">
            <a:avLst/>
          </a:prstGeom>
        </p:spPr>
      </p:pic>
    </p:spTree>
    <p:extLst>
      <p:ext uri="{BB962C8B-B14F-4D97-AF65-F5344CB8AC3E}">
        <p14:creationId xmlns:p14="http://schemas.microsoft.com/office/powerpoint/2010/main" val="16072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anim calcmode="lin" valueType="num">
                                      <p:cBhvr additive="base">
                                        <p:cTn id="11"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OTHERS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Java</a:t>
            </a:r>
          </a:p>
          <a:p>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JavaScript</a:t>
            </a:r>
          </a:p>
          <a:p>
            <a:r>
              <a:rPr lang="en-GB" sz="1800" b="1" i="1" dirty="0">
                <a:latin typeface="Arial" panose="020B0604020202020204" pitchFamily="34" charset="0"/>
                <a:cs typeface="Arial" panose="020B0604020202020204" pitchFamily="34" charset="0"/>
              </a:rPr>
              <a:t>TypeScript</a:t>
            </a:r>
          </a:p>
          <a:p>
            <a:r>
              <a:rPr lang="en-GB" sz="1800" b="1" i="1" dirty="0">
                <a:latin typeface="Arial" panose="020B0604020202020204" pitchFamily="34" charset="0"/>
                <a:cs typeface="Arial" panose="020B0604020202020204" pitchFamily="34" charset="0"/>
              </a:rPr>
              <a:t>Angular</a:t>
            </a:r>
          </a:p>
          <a:p>
            <a:r>
              <a:rPr lang="en-GB" sz="1800" b="1" i="1" dirty="0">
                <a:latin typeface="Arial" panose="020B0604020202020204" pitchFamily="34" charset="0"/>
                <a:cs typeface="Arial" panose="020B0604020202020204" pitchFamily="34" charset="0"/>
              </a:rPr>
              <a:t>MongoDB</a:t>
            </a:r>
          </a:p>
          <a:p>
            <a:r>
              <a:rPr lang="en-GB" sz="1800" b="1" i="1" dirty="0">
                <a:latin typeface="Arial" panose="020B0604020202020204" pitchFamily="34" charset="0"/>
                <a:cs typeface="Arial" panose="020B0604020202020204" pitchFamily="34" charset="0"/>
              </a:rPr>
              <a:t>Docker</a:t>
            </a:r>
          </a:p>
        </p:txBody>
      </p:sp>
      <p:pic>
        <p:nvPicPr>
          <p:cNvPr id="3" name="Picture 2" descr="A red and white logo&#10;&#10;Description automatically generated with low confidence">
            <a:extLst>
              <a:ext uri="{FF2B5EF4-FFF2-40B4-BE49-F238E27FC236}">
                <a16:creationId xmlns:a16="http://schemas.microsoft.com/office/drawing/2014/main" id="{C9405BF5-414C-A247-8DF0-D4BFF5CCF590}"/>
              </a:ext>
            </a:extLst>
          </p:cNvPr>
          <p:cNvPicPr>
            <a:picLocks noChangeAspect="1"/>
          </p:cNvPicPr>
          <p:nvPr/>
        </p:nvPicPr>
        <p:blipFill>
          <a:blip r:embed="rId4"/>
          <a:stretch>
            <a:fillRect/>
          </a:stretch>
        </p:blipFill>
        <p:spPr>
          <a:xfrm>
            <a:off x="9286055" y="1685442"/>
            <a:ext cx="1166945" cy="1166945"/>
          </a:xfrm>
          <a:prstGeom prst="rect">
            <a:avLst/>
          </a:prstGeom>
        </p:spPr>
      </p:pic>
      <p:pic>
        <p:nvPicPr>
          <p:cNvPr id="15" name="Picture 14" descr="Logo&#10;&#10;Description automatically generated">
            <a:extLst>
              <a:ext uri="{FF2B5EF4-FFF2-40B4-BE49-F238E27FC236}">
                <a16:creationId xmlns:a16="http://schemas.microsoft.com/office/drawing/2014/main" id="{4BE17390-2A54-8246-9F87-A2AE7E40FA38}"/>
              </a:ext>
            </a:extLst>
          </p:cNvPr>
          <p:cNvPicPr>
            <a:picLocks noChangeAspect="1"/>
          </p:cNvPicPr>
          <p:nvPr/>
        </p:nvPicPr>
        <p:blipFill>
          <a:blip r:embed="rId5"/>
          <a:stretch>
            <a:fillRect/>
          </a:stretch>
        </p:blipFill>
        <p:spPr>
          <a:xfrm>
            <a:off x="7404632" y="2062691"/>
            <a:ext cx="901288" cy="901288"/>
          </a:xfrm>
          <a:prstGeom prst="rect">
            <a:avLst/>
          </a:prstGeom>
        </p:spPr>
      </p:pic>
      <p:pic>
        <p:nvPicPr>
          <p:cNvPr id="17" name="Graphic 16">
            <a:extLst>
              <a:ext uri="{FF2B5EF4-FFF2-40B4-BE49-F238E27FC236}">
                <a16:creationId xmlns:a16="http://schemas.microsoft.com/office/drawing/2014/main" id="{32254BD0-BD79-344D-A4FB-FD3BA35D0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0519" y="657239"/>
            <a:ext cx="1166945" cy="1166945"/>
          </a:xfrm>
          <a:prstGeom prst="rect">
            <a:avLst/>
          </a:prstGeom>
        </p:spPr>
      </p:pic>
      <p:pic>
        <p:nvPicPr>
          <p:cNvPr id="18" name="Graphic 17">
            <a:extLst>
              <a:ext uri="{FF2B5EF4-FFF2-40B4-BE49-F238E27FC236}">
                <a16:creationId xmlns:a16="http://schemas.microsoft.com/office/drawing/2014/main" id="{E4228895-A226-364C-B307-41653D29B1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5087" y="2144589"/>
            <a:ext cx="921825" cy="1747415"/>
          </a:xfrm>
          <a:prstGeom prst="rect">
            <a:avLst/>
          </a:prstGeom>
        </p:spPr>
      </p:pic>
      <p:pic>
        <p:nvPicPr>
          <p:cNvPr id="5" name="Graphic 4">
            <a:extLst>
              <a:ext uri="{FF2B5EF4-FFF2-40B4-BE49-F238E27FC236}">
                <a16:creationId xmlns:a16="http://schemas.microsoft.com/office/drawing/2014/main" id="{A9E5B973-4033-FE41-904C-DD7A17E66A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5277" y="3744447"/>
            <a:ext cx="901287" cy="901287"/>
          </a:xfrm>
          <a:prstGeom prst="rect">
            <a:avLst/>
          </a:prstGeom>
        </p:spPr>
      </p:pic>
      <p:pic>
        <p:nvPicPr>
          <p:cNvPr id="13" name="Picture 12">
            <a:extLst>
              <a:ext uri="{FF2B5EF4-FFF2-40B4-BE49-F238E27FC236}">
                <a16:creationId xmlns:a16="http://schemas.microsoft.com/office/drawing/2014/main" id="{CBF57547-97F7-8D45-BA77-570F73D9DCD8}"/>
              </a:ext>
            </a:extLst>
          </p:cNvPr>
          <p:cNvPicPr>
            <a:picLocks noChangeAspect="1"/>
          </p:cNvPicPr>
          <p:nvPr/>
        </p:nvPicPr>
        <p:blipFill>
          <a:blip r:embed="rId12"/>
          <a:stretch>
            <a:fillRect/>
          </a:stretch>
        </p:blipFill>
        <p:spPr>
          <a:xfrm>
            <a:off x="6711354" y="4885123"/>
            <a:ext cx="1386556" cy="993698"/>
          </a:xfrm>
          <a:prstGeom prst="rect">
            <a:avLst/>
          </a:prstGeom>
        </p:spPr>
      </p:pic>
      <p:pic>
        <p:nvPicPr>
          <p:cNvPr id="16" name="Picture 15">
            <a:extLst>
              <a:ext uri="{FF2B5EF4-FFF2-40B4-BE49-F238E27FC236}">
                <a16:creationId xmlns:a16="http://schemas.microsoft.com/office/drawing/2014/main" id="{8F202141-FE61-954D-9972-155ED176C074}"/>
              </a:ext>
            </a:extLst>
          </p:cNvPr>
          <p:cNvPicPr>
            <a:picLocks noChangeAspect="1"/>
          </p:cNvPicPr>
          <p:nvPr/>
        </p:nvPicPr>
        <p:blipFill>
          <a:blip r:embed="rId13"/>
          <a:stretch>
            <a:fillRect/>
          </a:stretch>
        </p:blipFill>
        <p:spPr>
          <a:xfrm>
            <a:off x="4689180" y="4292260"/>
            <a:ext cx="1866316" cy="503050"/>
          </a:xfrm>
          <a:prstGeom prst="rect">
            <a:avLst/>
          </a:prstGeom>
        </p:spPr>
      </p:pic>
      <p:pic>
        <p:nvPicPr>
          <p:cNvPr id="20" name="Picture 19">
            <a:extLst>
              <a:ext uri="{FF2B5EF4-FFF2-40B4-BE49-F238E27FC236}">
                <a16:creationId xmlns:a16="http://schemas.microsoft.com/office/drawing/2014/main" id="{5D927F6C-E3B5-7E4A-925D-E82E47693E59}"/>
              </a:ext>
            </a:extLst>
          </p:cNvPr>
          <p:cNvPicPr>
            <a:picLocks noChangeAspect="1"/>
          </p:cNvPicPr>
          <p:nvPr/>
        </p:nvPicPr>
        <p:blipFill>
          <a:blip r:embed="rId14"/>
          <a:stretch>
            <a:fillRect/>
          </a:stretch>
        </p:blipFill>
        <p:spPr>
          <a:xfrm>
            <a:off x="6451687" y="-157756"/>
            <a:ext cx="2220447" cy="2220447"/>
          </a:xfrm>
          <a:prstGeom prst="rect">
            <a:avLst/>
          </a:prstGeom>
        </p:spPr>
      </p:pic>
    </p:spTree>
    <p:extLst>
      <p:ext uri="{BB962C8B-B14F-4D97-AF65-F5344CB8AC3E}">
        <p14:creationId xmlns:p14="http://schemas.microsoft.com/office/powerpoint/2010/main" val="28603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3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3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3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3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300"/>
                                        <p:tgtEl>
                                          <p:spTgt spid="3"/>
                                        </p:tgtEl>
                                      </p:cBhvr>
                                    </p:animEffect>
                                  </p:childTnLst>
                                </p:cTn>
                              </p:par>
                              <p:par>
                                <p:cTn id="23" presetID="9"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3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Represents strength, loyalty, family ties, caring and expresses freedom and fortitude.</a:t>
            </a:r>
          </a:p>
          <a:p>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9" name="Picture 18">
            <a:extLst>
              <a:ext uri="{FF2B5EF4-FFF2-40B4-BE49-F238E27FC236}">
                <a16:creationId xmlns:a16="http://schemas.microsoft.com/office/drawing/2014/main" id="{03A874AA-34AB-2944-91E1-BDEA13BFACD6}"/>
              </a:ext>
            </a:extLst>
          </p:cNvPr>
          <p:cNvPicPr>
            <a:picLocks noChangeAspect="1"/>
          </p:cNvPicPr>
          <p:nvPr/>
        </p:nvPicPr>
        <p:blipFill>
          <a:blip r:embed="rId5"/>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3698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DEMO</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047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RECAP</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we did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2822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additive="base">
                                        <p:cTn id="5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2">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anim calcmode="lin" valueType="num">
                                      <p:cBhvr additive="base">
                                        <p:cTn id="6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RECAP</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035400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RECAP</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we did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it and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9184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additive="base">
                                        <p:cTn id="5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2">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anim calcmode="lin" valueType="num">
                                      <p:cBhvr additive="base">
                                        <p:cTn id="6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CLOSING THOUGHTS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3"/>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4"/>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5"/>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CB3281-4597-1B41-97E4-FE40945D8B06}"/>
              </a:ext>
            </a:extLst>
          </p:cNvPr>
          <p:cNvPicPr>
            <a:picLocks noChangeAspect="1"/>
          </p:cNvPicPr>
          <p:nvPr/>
        </p:nvPicPr>
        <p:blipFill>
          <a:blip r:embed="rId6"/>
          <a:stretch>
            <a:fillRect/>
          </a:stretch>
        </p:blipFill>
        <p:spPr>
          <a:xfrm>
            <a:off x="1076310" y="2463113"/>
            <a:ext cx="2075323" cy="893985"/>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AAC42966-6A7B-3548-92EE-1888651D9031}"/>
              </a:ext>
            </a:extLst>
          </p:cNvPr>
          <p:cNvPicPr>
            <a:picLocks noChangeAspect="1"/>
          </p:cNvPicPr>
          <p:nvPr/>
        </p:nvPicPr>
        <p:blipFill>
          <a:blip r:embed="rId7"/>
          <a:stretch>
            <a:fillRect/>
          </a:stretch>
        </p:blipFill>
        <p:spPr>
          <a:xfrm>
            <a:off x="7887964" y="4766938"/>
            <a:ext cx="2318266" cy="1638774"/>
          </a:xfrm>
          <a:prstGeom prst="rect">
            <a:avLst/>
          </a:prstGeom>
        </p:spPr>
      </p:pic>
      <p:pic>
        <p:nvPicPr>
          <p:cNvPr id="20" name="Picture 19">
            <a:extLst>
              <a:ext uri="{FF2B5EF4-FFF2-40B4-BE49-F238E27FC236}">
                <a16:creationId xmlns:a16="http://schemas.microsoft.com/office/drawing/2014/main" id="{3A3B8827-9DD5-CA46-B912-120408764C82}"/>
              </a:ext>
            </a:extLst>
          </p:cNvPr>
          <p:cNvPicPr>
            <a:picLocks noChangeAspect="1"/>
          </p:cNvPicPr>
          <p:nvPr/>
        </p:nvPicPr>
        <p:blipFill>
          <a:blip r:embed="rId8"/>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AF4632A-0C89-D447-BD92-49C39CD3DA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8EACE983-21DB-A345-A76B-31BBE6960E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83072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REFERENCES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142623" y="1326454"/>
            <a:ext cx="11615372" cy="4918603"/>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800" dirty="0">
                <a:latin typeface="Arial" panose="020B0604020202020204" pitchFamily="34" charset="0"/>
                <a:cs typeface="Arial" panose="020B0604020202020204" pitchFamily="34" charset="0"/>
                <a:hlinkClick r:id="rId4"/>
              </a:rPr>
              <a:t>https://swagger.io/</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
              </a:rPr>
              <a:t>https://swagger.io/specification/</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
              </a:rPr>
              <a:t>https://swagger.io/docs/specification/about/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9"/>
              </a:rPr>
              <a:t>https://openapi-generator.tech/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0"/>
              </a:rPr>
              <a:t>https://docs.pact.io/faq/convinceme/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1"/>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2"/>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3"/>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4"/>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5"/>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6"/>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7"/>
              </a:rPr>
              <a:t>https://link.springer.com/chapter/10.1007/978-3-540-71289-3_2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8"/>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19"/>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0"/>
              </a:rPr>
              <a:t>https://xkcd.com/1172/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1"/>
              </a:rPr>
              <a:t>https://openclipart.org/detail/193532/contract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2"/>
              </a:rPr>
              <a:t>https://apievangelist.com/2019/07/15/what-is-an-api-contract/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3"/>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4"/>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5"/>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6"/>
              </a:rPr>
              <a:t>https://www.depechemode.de/lyrics/everything-counts-2/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7"/>
              </a:rPr>
              <a:t>https://www.youtube.com/watch?v=1t-gK-9EIq4</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8"/>
              </a:rPr>
              <a:t>https://en.wikipedia.org/wiki/Everything_Counts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29"/>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0"/>
              </a:rPr>
              <a:t>https://www.npmjs.com/package/express-openapi-validate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1"/>
              </a:rPr>
              <a:t>https://www.npmjs.com/package/express-openapi-validator</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2"/>
              </a:rPr>
              <a:t>https://de.wikipedia.org/wiki/Datei:Java-Logo.svg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3"/>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4"/>
              </a:rPr>
              <a:t>https://commons.wikimedia.org/wiki/File:JavaScript-logo.png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5"/>
              </a:rPr>
              <a:t>https://spring.io/trademarks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6"/>
              </a:rPr>
              <a:t>https://angular.io/presskit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7"/>
              </a:rPr>
              <a:t>https://twitter.com/SmartBear/status/914901646848679937</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8"/>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39"/>
              </a:rPr>
              <a:t>https://openclipart.org/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0"/>
              </a:rPr>
              <a:t>http://clipart-library.com/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1"/>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2"/>
              </a:rPr>
              <a:t>https://en.wikipedia.org/wiki/Schwarz_Gruppe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3"/>
              </a:rPr>
              <a:t>https://www.bbc.com/</a:t>
            </a:r>
          </a:p>
          <a:p>
            <a:pPr>
              <a:spcBef>
                <a:spcPts val="400"/>
              </a:spcBef>
            </a:pPr>
            <a:r>
              <a:rPr lang="en-GB" sz="800" dirty="0">
                <a:latin typeface="Arial" panose="020B0604020202020204" pitchFamily="34" charset="0"/>
                <a:cs typeface="Arial" panose="020B0604020202020204" pitchFamily="34" charset="0"/>
                <a:hlinkClick r:id="rId43"/>
              </a:rPr>
              <a:t>https://en.wikipedia.org/wiki/BBC</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4"/>
              </a:rPr>
              <a:t>https://www.twilio.com/company/brand</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5"/>
              </a:rPr>
              <a:t>http://clipart-library.com/clipart/377169.htm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6"/>
              </a:rPr>
              <a:t>https://www.docker.com/company/newsroom/media-resources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7"/>
              </a:rPr>
              <a:t>https://www.mongodb.com/brand-resources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8"/>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49"/>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0"/>
              </a:rPr>
              <a:t>https://openclipart.org/detail/237988/file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1"/>
              </a:rPr>
              <a:t>https://openclipart.org/detail/188833/document-pictogram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2"/>
              </a:rPr>
              <a:t>https://openclipart.org/detail/320714/man-in-business-suit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3"/>
              </a:rPr>
              <a:t>https://pixabay.com/illustrations/group-discussion-human-personal-1962592/</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4"/>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5"/>
              </a:rPr>
              <a:t>https://openapi-generator.tech/img/mono-logo.svg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6"/>
              </a:rPr>
              <a:t>http://clipart-library.com/clipart/lego-clipart-57.htm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7"/>
              </a:rPr>
              <a:t>https://openclipart.org/detail/237996/package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8"/>
              </a:rPr>
              <a:t>https://openclipart.org/detail/188650/search-ideogram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59"/>
              </a:rPr>
              <a:t>https://openclipart.org/detail/190964/design</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0"/>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1"/>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2"/>
              </a:rPr>
              <a:t>https://openclipart.org/detail/250266/cruz</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3"/>
              </a:rPr>
              <a:t>https://openclipart.org/detail/194308/dev-minus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4"/>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5"/>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6"/>
              </a:rPr>
              <a:t>https://openclipart.org/detail/215760/simple-gear</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7"/>
              </a:rPr>
              <a:t>https://openclipart.org/detail/305632/beer-and-barley</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8"/>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69"/>
              </a:rPr>
              <a:t>http://www.wolfmatters.org/wolf-facts.html</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0"/>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1"/>
              </a:rPr>
              <a:t>https://www.treehugger.com/wolf-facts-5120321</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2"/>
              </a:rPr>
              <a:t>https://onekindplanet.org/animal/wolf-grey/</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3"/>
              </a:rPr>
              <a:t>https://www.factretriever.com/wolves-facts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4"/>
              </a:rPr>
              <a:t>https://facts.net/nature/animals/wolf-facts/</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5"/>
              </a:rPr>
              <a:t>https://openclipart.org/detail/276597/brain-profile-line-art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6"/>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7"/>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8"/>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79"/>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0"/>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1"/>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2"/>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3"/>
              </a:rPr>
              <a:t>https://openclipart.org/detail/124147/wolf-3</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4"/>
              </a:rPr>
              <a:t>https://openclipart.org/detail/26795/siamese-cat</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5"/>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6"/>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400"/>
              </a:spcBef>
            </a:pPr>
            <a:r>
              <a:rPr lang="en-GB" sz="800" dirty="0">
                <a:latin typeface="Arial" panose="020B0604020202020204" pitchFamily="34" charset="0"/>
                <a:cs typeface="Arial" panose="020B0604020202020204" pitchFamily="34" charset="0"/>
                <a:hlinkClick r:id="rId87"/>
              </a:rPr>
              <a:t>https://www.oreilly.com/library/view/head-first-design/0596007124/</a:t>
            </a:r>
            <a:endParaRPr lang="en-GB" sz="8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F59F6E26-E5D9-D942-8E14-AC60CF19F3CE}"/>
              </a:ext>
            </a:extLst>
          </p:cNvPr>
          <p:cNvPicPr>
            <a:picLocks noChangeAspect="1"/>
          </p:cNvPicPr>
          <p:nvPr/>
        </p:nvPicPr>
        <p:blipFill>
          <a:blip r:embed="rId88"/>
          <a:stretch>
            <a:fillRect/>
          </a:stretch>
        </p:blipFill>
        <p:spPr>
          <a:xfrm>
            <a:off x="11385657" y="1010916"/>
            <a:ext cx="505800" cy="5058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C3016993-265C-2C4D-A66D-7908C1108551}"/>
              </a:ext>
            </a:extLst>
          </p:cNvPr>
          <p:cNvPicPr>
            <a:picLocks noChangeAspect="1"/>
          </p:cNvPicPr>
          <p:nvPr/>
        </p:nvPicPr>
        <p:blipFill>
          <a:blip r:embed="rId89"/>
          <a:stretch>
            <a:fillRect/>
          </a:stretch>
        </p:blipFill>
        <p:spPr>
          <a:xfrm>
            <a:off x="10876431" y="251125"/>
            <a:ext cx="723211" cy="977312"/>
          </a:xfrm>
          <a:prstGeom prst="rect">
            <a:avLst/>
          </a:prstGeom>
        </p:spPr>
      </p:pic>
    </p:spTree>
    <p:extLst>
      <p:ext uri="{BB962C8B-B14F-4D97-AF65-F5344CB8AC3E}">
        <p14:creationId xmlns:p14="http://schemas.microsoft.com/office/powerpoint/2010/main" val="3102799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QUESTIONS?</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580398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INTRODUCTION</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Things get</a:t>
            </a:r>
            <a:r>
              <a:rPr lang="bg-BG" sz="1800"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even more exciting when this so-called document can:</a:t>
            </a:r>
          </a:p>
          <a:p>
            <a:r>
              <a:rPr lang="en-GB" sz="1800" dirty="0">
                <a:latin typeface="Arial" panose="020B0604020202020204" pitchFamily="34" charset="0"/>
                <a:cs typeface="Arial" panose="020B0604020202020204" pitchFamily="34" charset="0"/>
              </a:rPr>
              <a:t>Serve as a contract</a:t>
            </a:r>
          </a:p>
          <a:p>
            <a:r>
              <a:rPr lang="en-GB" sz="1800" dirty="0">
                <a:latin typeface="Arial" panose="020B0604020202020204" pitchFamily="34" charset="0"/>
                <a:cs typeface="Arial" panose="020B0604020202020204" pitchFamily="34" charset="0"/>
              </a:rPr>
              <a:t>Generate clients, servers, and documentation in a plethora of languages</a:t>
            </a:r>
          </a:p>
          <a:p>
            <a:r>
              <a:rPr lang="en-GB" sz="1800" dirty="0">
                <a:latin typeface="Arial" panose="020B0604020202020204" pitchFamily="34" charset="0"/>
                <a:cs typeface="Arial" panose="020B0604020202020204" pitchFamily="34" charset="0"/>
              </a:rPr>
              <a:t>Put your developers and client first</a:t>
            </a:r>
          </a:p>
          <a:p>
            <a:r>
              <a:rPr lang="en-GB" sz="1800" dirty="0">
                <a:latin typeface="Arial" panose="020B0604020202020204" pitchFamily="34" charset="0"/>
                <a:cs typeface="Arial" panose="020B0604020202020204" pitchFamily="34" charset="0"/>
              </a:rPr>
              <a:t>Have Automatic, Fail-fast, API Validation</a:t>
            </a:r>
          </a:p>
          <a:p>
            <a:r>
              <a:rPr lang="en-GB" sz="1800" dirty="0">
                <a:latin typeface="Arial" panose="020B0604020202020204" pitchFamily="34" charset="0"/>
                <a:cs typeface="Arial" panose="020B0604020202020204" pitchFamily="34" charset="0"/>
              </a:rPr>
              <a:t>Is Cross-Platform and Language Agnostic</a:t>
            </a:r>
          </a:p>
          <a:p>
            <a:r>
              <a:rPr lang="en-GB" sz="1800" dirty="0">
                <a:latin typeface="Arial" panose="020B0604020202020204" pitchFamily="34" charset="0"/>
                <a:cs typeface="Arial" panose="020B0604020202020204" pitchFamily="34" charset="0"/>
              </a:rPr>
              <a:t>Is both human and machine readable in YAML or JSON</a:t>
            </a:r>
          </a:p>
          <a:p>
            <a:r>
              <a:rPr lang="en-GB" sz="1800" dirty="0">
                <a:latin typeface="Arial" panose="020B0604020202020204" pitchFamily="34" charset="0"/>
                <a:cs typeface="Arial" panose="020B0604020202020204" pitchFamily="34" charset="0"/>
              </a:rPr>
              <a:t>Speeds up development, prototyping, etc.</a:t>
            </a:r>
          </a:p>
          <a:p>
            <a:r>
              <a:rPr lang="en-GB" sz="1800" dirty="0">
                <a:latin typeface="Arial" panose="020B0604020202020204" pitchFamily="34" charset="0"/>
                <a:cs typeface="Arial" panose="020B0604020202020204" pitchFamily="34" charset="0"/>
              </a:rPr>
              <a:t>Reduces costs</a:t>
            </a:r>
          </a:p>
        </p:txBody>
      </p:sp>
      <p:pic>
        <p:nvPicPr>
          <p:cNvPr id="13" name="Picture 12">
            <a:extLst>
              <a:ext uri="{FF2B5EF4-FFF2-40B4-BE49-F238E27FC236}">
                <a16:creationId xmlns:a16="http://schemas.microsoft.com/office/drawing/2014/main" id="{5745CB64-D55C-564E-AE82-D1EE069B9592}"/>
              </a:ext>
            </a:extLst>
          </p:cNvPr>
          <p:cNvPicPr>
            <a:picLocks noChangeAspect="1"/>
          </p:cNvPicPr>
          <p:nvPr/>
        </p:nvPicPr>
        <p:blipFill>
          <a:blip r:embed="rId4"/>
          <a:stretch>
            <a:fillRect/>
          </a:stretch>
        </p:blipFill>
        <p:spPr>
          <a:xfrm>
            <a:off x="10745034" y="187512"/>
            <a:ext cx="1153452" cy="1156015"/>
          </a:xfrm>
          <a:prstGeom prst="rect">
            <a:avLst/>
          </a:prstGeom>
        </p:spPr>
      </p:pic>
    </p:spTree>
    <p:extLst>
      <p:ext uri="{BB962C8B-B14F-4D97-AF65-F5344CB8AC3E}">
        <p14:creationId xmlns:p14="http://schemas.microsoft.com/office/powerpoint/2010/main" val="63013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 calcmode="lin" valueType="num">
                                      <p:cBhvr additive="base">
                                        <p:cTn id="19"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 calcmode="lin" valueType="num">
                                      <p:cBhvr additive="base">
                                        <p:cTn id="3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anim calcmode="lin" valueType="num">
                                      <p:cBhvr additive="base">
                                        <p:cTn id="43"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2">
                                            <p:txEl>
                                              <p:pRg st="10" end="10"/>
                                            </p:txEl>
                                          </p:spTgt>
                                        </p:tgtEl>
                                        <p:attrNameLst>
                                          <p:attrName>style.visibility</p:attrName>
                                        </p:attrNameLst>
                                      </p:cBhvr>
                                      <p:to>
                                        <p:strVal val="visible"/>
                                      </p:to>
                                    </p:set>
                                    <p:anim calcmode="lin" valueType="num">
                                      <p:cBhvr additive="base">
                                        <p:cTn id="49"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800" dirty="0">
                <a:latin typeface="Arial" panose="020B0604020202020204" pitchFamily="34" charset="0"/>
                <a:cs typeface="Arial" panose="020B0604020202020204" pitchFamily="34" charset="0"/>
              </a:rPr>
              <a:t>THANK YOU!</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platzhalter 41">
            <a:extLst>
              <a:ext uri="{FF2B5EF4-FFF2-40B4-BE49-F238E27FC236}">
                <a16:creationId xmlns:a16="http://schemas.microsoft.com/office/drawing/2014/main" id="{9AC768C3-12D1-424F-88C4-82F66EA92932}"/>
              </a:ext>
            </a:extLst>
          </p:cNvPr>
          <p:cNvSpPr txBox="1">
            <a:spLocks/>
          </p:cNvSpPr>
          <p:nvPr/>
        </p:nvSpPr>
        <p:spPr bwMode="gray">
          <a:xfrm>
            <a:off x="6347209" y="2600622"/>
            <a:ext cx="1625907" cy="340453"/>
          </a:xfrm>
          <a:prstGeom prst="rect">
            <a:avLst/>
          </a:prstGeom>
        </p:spPr>
        <p:txBody>
          <a:bodyPr vert="horz" lIns="91440" tIns="45720" rIns="91440" bIns="45720" rtlCol="0" anchor="b"/>
          <a:lstStyle>
            <a:defPPr>
              <a:defRPr lang="en-US"/>
            </a:defPPr>
            <a:lvl1pPr marL="0" indent="0" algn="ctr" defTabSz="457200" rtl="0" eaLnBrk="1" latinLnBrk="0" hangingPunct="1">
              <a:lnSpc>
                <a:spcPct val="100000"/>
              </a:lnSpc>
              <a:buFontTx/>
              <a:buNone/>
              <a:defRPr sz="1200" b="0" i="0"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r>
              <a:rPr lang="en-GB" b="1" dirty="0">
                <a:solidFill>
                  <a:srgbClr val="70267D"/>
                </a:solidFill>
              </a:rPr>
              <a:t>About the speaker:</a:t>
            </a:r>
          </a:p>
        </p:txBody>
      </p:sp>
      <p:sp>
        <p:nvSpPr>
          <p:cNvPr id="23" name="Textplatzhalter 41">
            <a:extLst>
              <a:ext uri="{FF2B5EF4-FFF2-40B4-BE49-F238E27FC236}">
                <a16:creationId xmlns:a16="http://schemas.microsoft.com/office/drawing/2014/main" id="{0C9C437C-D532-914C-8496-B2588C32ED91}"/>
              </a:ext>
            </a:extLst>
          </p:cNvPr>
          <p:cNvSpPr txBox="1">
            <a:spLocks/>
          </p:cNvSpPr>
          <p:nvPr/>
        </p:nvSpPr>
        <p:spPr bwMode="gray">
          <a:xfrm>
            <a:off x="9766423" y="2710376"/>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25" name="Textplatzhalter 41">
            <a:extLst>
              <a:ext uri="{FF2B5EF4-FFF2-40B4-BE49-F238E27FC236}">
                <a16:creationId xmlns:a16="http://schemas.microsoft.com/office/drawing/2014/main" id="{3BCB7D48-EEFE-3140-965B-2655420064BA}"/>
              </a:ext>
            </a:extLst>
          </p:cNvPr>
          <p:cNvSpPr txBox="1">
            <a:spLocks/>
          </p:cNvSpPr>
          <p:nvPr/>
        </p:nvSpPr>
        <p:spPr bwMode="gray">
          <a:xfrm>
            <a:off x="9769653" y="3534099"/>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26" name="Picture 25" descr="A person with a bow tie&#10;&#10;Description automatically generated with medium confidence">
            <a:extLst>
              <a:ext uri="{FF2B5EF4-FFF2-40B4-BE49-F238E27FC236}">
                <a16:creationId xmlns:a16="http://schemas.microsoft.com/office/drawing/2014/main" id="{73AFF20F-FA13-7942-A052-0DC66BF1CA0C}"/>
              </a:ext>
            </a:extLst>
          </p:cNvPr>
          <p:cNvPicPr>
            <a:picLocks noChangeAspect="1"/>
          </p:cNvPicPr>
          <p:nvPr/>
        </p:nvPicPr>
        <p:blipFill>
          <a:blip r:embed="rId4"/>
          <a:stretch>
            <a:fillRect/>
          </a:stretch>
        </p:blipFill>
        <p:spPr>
          <a:xfrm>
            <a:off x="8732510" y="2752327"/>
            <a:ext cx="812803" cy="771218"/>
          </a:xfrm>
          <a:prstGeom prst="rect">
            <a:avLst/>
          </a:prstGeom>
        </p:spPr>
      </p:pic>
      <p:sp>
        <p:nvSpPr>
          <p:cNvPr id="27" name="TextBox 26">
            <a:extLst>
              <a:ext uri="{FF2B5EF4-FFF2-40B4-BE49-F238E27FC236}">
                <a16:creationId xmlns:a16="http://schemas.microsoft.com/office/drawing/2014/main" id="{A6007C8D-8712-6B4E-B6AA-5A23900A5F2C}"/>
              </a:ext>
            </a:extLst>
          </p:cNvPr>
          <p:cNvSpPr txBox="1"/>
          <p:nvPr/>
        </p:nvSpPr>
        <p:spPr>
          <a:xfrm>
            <a:off x="6464603" y="3386614"/>
            <a:ext cx="2877530" cy="1015663"/>
          </a:xfrm>
          <a:prstGeom prst="rect">
            <a:avLst/>
          </a:prstGeom>
          <a:noFill/>
        </p:spPr>
        <p:txBody>
          <a:bodyPr wrap="square" rtlCol="0">
            <a:spAutoFit/>
          </a:bodyPr>
          <a:lstStyle/>
          <a:p>
            <a:r>
              <a:rPr lang="en-GB" sz="1200" dirty="0">
                <a:solidFill>
                  <a:srgbClr val="70267D"/>
                </a:solidFill>
                <a:hlinkClick r:id="rId5">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6">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7">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9">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28" name="Picture 27" descr="A picture containing graphical user interface&#10;&#10;Description automatically generated">
            <a:extLst>
              <a:ext uri="{FF2B5EF4-FFF2-40B4-BE49-F238E27FC236}">
                <a16:creationId xmlns:a16="http://schemas.microsoft.com/office/drawing/2014/main" id="{F0D95010-4517-3A48-B0EB-5821FF0F1DC3}"/>
              </a:ext>
            </a:extLst>
          </p:cNvPr>
          <p:cNvPicPr>
            <a:picLocks noChangeAspect="1"/>
          </p:cNvPicPr>
          <p:nvPr/>
        </p:nvPicPr>
        <p:blipFill>
          <a:blip r:embed="rId10"/>
          <a:stretch>
            <a:fillRect/>
          </a:stretch>
        </p:blipFill>
        <p:spPr>
          <a:xfrm>
            <a:off x="10621026" y="2610861"/>
            <a:ext cx="644126" cy="775753"/>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2EE0BB97-EE58-9C49-BAF5-89EE44279330}"/>
              </a:ext>
            </a:extLst>
          </p:cNvPr>
          <p:cNvPicPr>
            <a:picLocks noChangeAspect="1"/>
          </p:cNvPicPr>
          <p:nvPr/>
        </p:nvPicPr>
        <p:blipFill>
          <a:blip r:embed="rId11"/>
          <a:stretch>
            <a:fillRect/>
          </a:stretch>
        </p:blipFill>
        <p:spPr>
          <a:xfrm>
            <a:off x="11237509" y="3639277"/>
            <a:ext cx="669183" cy="190299"/>
          </a:xfrm>
          <a:prstGeom prst="rect">
            <a:avLst/>
          </a:prstGeom>
        </p:spPr>
      </p:pic>
      <p:pic>
        <p:nvPicPr>
          <p:cNvPr id="30" name="Picture 29" descr="Logo&#10;&#10;Description automatically generated">
            <a:extLst>
              <a:ext uri="{FF2B5EF4-FFF2-40B4-BE49-F238E27FC236}">
                <a16:creationId xmlns:a16="http://schemas.microsoft.com/office/drawing/2014/main" id="{E67DFDC6-BBDE-7342-A1CE-8DBFF7344F67}"/>
              </a:ext>
            </a:extLst>
          </p:cNvPr>
          <p:cNvPicPr>
            <a:picLocks noChangeAspect="1"/>
          </p:cNvPicPr>
          <p:nvPr/>
        </p:nvPicPr>
        <p:blipFill>
          <a:blip r:embed="rId12"/>
          <a:stretch>
            <a:fillRect/>
          </a:stretch>
        </p:blipFill>
        <p:spPr>
          <a:xfrm>
            <a:off x="10613186" y="3521502"/>
            <a:ext cx="357468" cy="451910"/>
          </a:xfrm>
          <a:prstGeom prst="rect">
            <a:avLst/>
          </a:prstGeom>
        </p:spPr>
      </p:pic>
      <p:pic>
        <p:nvPicPr>
          <p:cNvPr id="31" name="Picture 30" descr="A picture containing logo&#10;&#10;Description automatically generated">
            <a:extLst>
              <a:ext uri="{FF2B5EF4-FFF2-40B4-BE49-F238E27FC236}">
                <a16:creationId xmlns:a16="http://schemas.microsoft.com/office/drawing/2014/main" id="{DFEC0B44-51A8-7B45-92C9-8297ADA06122}"/>
              </a:ext>
            </a:extLst>
          </p:cNvPr>
          <p:cNvPicPr>
            <a:picLocks noChangeAspect="1"/>
          </p:cNvPicPr>
          <p:nvPr/>
        </p:nvPicPr>
        <p:blipFill>
          <a:blip r:embed="rId13"/>
          <a:stretch>
            <a:fillRect/>
          </a:stretch>
        </p:blipFill>
        <p:spPr>
          <a:xfrm>
            <a:off x="10788996" y="3824016"/>
            <a:ext cx="834272" cy="469278"/>
          </a:xfrm>
          <a:prstGeom prst="rect">
            <a:avLst/>
          </a:prstGeom>
        </p:spPr>
      </p:pic>
      <p:pic>
        <p:nvPicPr>
          <p:cNvPr id="32" name="Picture 31" descr="Text&#10;&#10;Description automatically generated">
            <a:extLst>
              <a:ext uri="{FF2B5EF4-FFF2-40B4-BE49-F238E27FC236}">
                <a16:creationId xmlns:a16="http://schemas.microsoft.com/office/drawing/2014/main" id="{71F2A2FA-4B43-174E-9598-EFC812A038D2}"/>
              </a:ext>
            </a:extLst>
          </p:cNvPr>
          <p:cNvPicPr>
            <a:picLocks noChangeAspect="1"/>
          </p:cNvPicPr>
          <p:nvPr/>
        </p:nvPicPr>
        <p:blipFill>
          <a:blip r:embed="rId14"/>
          <a:stretch>
            <a:fillRect/>
          </a:stretch>
        </p:blipFill>
        <p:spPr>
          <a:xfrm>
            <a:off x="562031" y="137998"/>
            <a:ext cx="5744867" cy="2167796"/>
          </a:xfrm>
          <a:prstGeom prst="rect">
            <a:avLst/>
          </a:prstGeom>
        </p:spPr>
      </p:pic>
      <p:pic>
        <p:nvPicPr>
          <p:cNvPr id="17" name="Picture 16" descr="Qr code&#10;&#10;Description automatically generated">
            <a:extLst>
              <a:ext uri="{FF2B5EF4-FFF2-40B4-BE49-F238E27FC236}">
                <a16:creationId xmlns:a16="http://schemas.microsoft.com/office/drawing/2014/main" id="{FCC87B82-9470-FE43-BD29-FEDF80574513}"/>
              </a:ext>
            </a:extLst>
          </p:cNvPr>
          <p:cNvPicPr>
            <a:picLocks noChangeAspect="1"/>
          </p:cNvPicPr>
          <p:nvPr/>
        </p:nvPicPr>
        <p:blipFill>
          <a:blip r:embed="rId15"/>
          <a:stretch>
            <a:fillRect/>
          </a:stretch>
        </p:blipFill>
        <p:spPr>
          <a:xfrm>
            <a:off x="8864723" y="4774604"/>
            <a:ext cx="1803400" cy="1803400"/>
          </a:xfrm>
          <a:prstGeom prst="rect">
            <a:avLst/>
          </a:prstGeom>
        </p:spPr>
      </p:pic>
      <p:sp>
        <p:nvSpPr>
          <p:cNvPr id="33" name="TextBox 32">
            <a:extLst>
              <a:ext uri="{FF2B5EF4-FFF2-40B4-BE49-F238E27FC236}">
                <a16:creationId xmlns:a16="http://schemas.microsoft.com/office/drawing/2014/main" id="{C3279B80-61FB-CA4B-A7A4-E52F60AF539C}"/>
              </a:ext>
            </a:extLst>
          </p:cNvPr>
          <p:cNvSpPr txBox="1"/>
          <p:nvPr/>
        </p:nvSpPr>
        <p:spPr>
          <a:xfrm>
            <a:off x="8489763" y="638312"/>
            <a:ext cx="2877530" cy="830997"/>
          </a:xfrm>
          <a:prstGeom prst="rect">
            <a:avLst/>
          </a:prstGeom>
          <a:noFill/>
        </p:spPr>
        <p:txBody>
          <a:bodyPr wrap="square" rtlCol="0">
            <a:spAutoFit/>
          </a:bodyPr>
          <a:lstStyle/>
          <a:p>
            <a:r>
              <a:rPr lang="en-GB" sz="1200" b="1" dirty="0">
                <a:solidFill>
                  <a:srgbClr val="70267D"/>
                </a:solidFill>
              </a:rPr>
              <a:t>We are hiring!</a:t>
            </a:r>
          </a:p>
          <a:p>
            <a:endParaRPr lang="en-GB" sz="1200" dirty="0">
              <a:solidFill>
                <a:srgbClr val="70267D"/>
              </a:solidFill>
            </a:endParaRPr>
          </a:p>
          <a:p>
            <a:r>
              <a:rPr lang="en-GB" sz="1200" dirty="0">
                <a:solidFill>
                  <a:srgbClr val="70267D"/>
                </a:solidFill>
                <a:hlinkClick r:id="rId16">
                  <a:extLst>
                    <a:ext uri="{A12FA001-AC4F-418D-AE19-62706E023703}">
                      <ahyp:hlinkClr xmlns:ahyp="http://schemas.microsoft.com/office/drawing/2018/hyperlinkcolor" val="tx"/>
                    </a:ext>
                  </a:extLst>
                </a:hlinkClick>
              </a:rPr>
              <a:t>https://bg.it.schwarz/career</a:t>
            </a:r>
            <a:endParaRPr lang="en-GB" sz="1200" dirty="0">
              <a:solidFill>
                <a:srgbClr val="70267D"/>
              </a:solidFill>
            </a:endParaRPr>
          </a:p>
          <a:p>
            <a:r>
              <a:rPr lang="en-GB" sz="1200" dirty="0">
                <a:solidFill>
                  <a:srgbClr val="70267D"/>
                </a:solidFill>
                <a:hlinkClick r:id="rId17">
                  <a:extLst>
                    <a:ext uri="{A12FA001-AC4F-418D-AE19-62706E023703}">
                      <ahyp:hlinkClr xmlns:ahyp="http://schemas.microsoft.com/office/drawing/2018/hyperlinkcolor" val="tx"/>
                    </a:ext>
                  </a:extLst>
                </a:hlinkClick>
              </a:rPr>
              <a:t>https://www.jobs.bg/company/291782</a:t>
            </a:r>
            <a:endParaRPr lang="en-GB" sz="1200" dirty="0">
              <a:solidFill>
                <a:srgbClr val="70267D"/>
              </a:solidFill>
            </a:endParaRPr>
          </a:p>
        </p:txBody>
      </p:sp>
      <p:pic>
        <p:nvPicPr>
          <p:cNvPr id="34" name="Picture 33" descr="A picture containing logo&#10;&#10;Description automatically generated">
            <a:extLst>
              <a:ext uri="{FF2B5EF4-FFF2-40B4-BE49-F238E27FC236}">
                <a16:creationId xmlns:a16="http://schemas.microsoft.com/office/drawing/2014/main" id="{6F2CA135-9323-A844-9F50-539D5E1717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5848" y="588894"/>
            <a:ext cx="840610" cy="1029217"/>
          </a:xfrm>
          <a:prstGeom prst="rect">
            <a:avLst/>
          </a:prstGeom>
        </p:spPr>
      </p:pic>
    </p:spTree>
    <p:extLst>
      <p:ext uri="{BB962C8B-B14F-4D97-AF65-F5344CB8AC3E}">
        <p14:creationId xmlns:p14="http://schemas.microsoft.com/office/powerpoint/2010/main" val="4211642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de-DE"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de-DE" sz="4400" dirty="0">
                <a:latin typeface="Arial" panose="020B0604020202020204" pitchFamily="34" charset="0"/>
                <a:cs typeface="Arial" panose="020B0604020202020204" pitchFamily="34" charset="0"/>
              </a:rPr>
              <a:t>Design First vs. Code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0563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With a code-first approach, you start with your IDE typing out some code.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However, your main focus is on the “</a:t>
            </a:r>
            <a:r>
              <a:rPr lang="en-GB" sz="1800" b="1" i="1" dirty="0">
                <a:latin typeface="Arial" panose="020B0604020202020204" pitchFamily="34" charset="0"/>
                <a:cs typeface="Arial" panose="020B0604020202020204" pitchFamily="34" charset="0"/>
              </a:rPr>
              <a:t>core functionality</a:t>
            </a:r>
            <a:r>
              <a:rPr lang="en-GB" sz="1800" dirty="0">
                <a:latin typeface="Arial" panose="020B0604020202020204" pitchFamily="34" charset="0"/>
                <a:cs typeface="Arial" panose="020B0604020202020204" pitchFamily="34" charset="0"/>
              </a:rPr>
              <a:t>” not the “</a:t>
            </a:r>
            <a:r>
              <a:rPr lang="en-GB" sz="1800" b="1" i="1" dirty="0">
                <a:latin typeface="Arial" panose="020B0604020202020204" pitchFamily="34" charset="0"/>
                <a:cs typeface="Arial" panose="020B0604020202020204" pitchFamily="34" charset="0"/>
              </a:rPr>
              <a:t>interface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the time comes to implement the interface (</a:t>
            </a:r>
            <a:r>
              <a:rPr lang="en-GB" sz="1800" b="1" i="1" dirty="0">
                <a:latin typeface="Arial" panose="020B0604020202020204" pitchFamily="34" charset="0"/>
                <a:cs typeface="Arial" panose="020B0604020202020204" pitchFamily="34" charset="0"/>
              </a:rPr>
              <a:t>the API</a:t>
            </a:r>
            <a:r>
              <a:rPr lang="en-GB" sz="18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p:txBody>
      </p:sp>
      <p:sp>
        <p:nvSpPr>
          <p:cNvPr id="13" name="TextBox 12">
            <a:extLst>
              <a:ext uri="{FF2B5EF4-FFF2-40B4-BE49-F238E27FC236}">
                <a16:creationId xmlns:a16="http://schemas.microsoft.com/office/drawing/2014/main" id="{BE1C13AD-64FA-FF44-AA38-455DA002F03A}"/>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13823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WHEN THE CODE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85332D7-FFE5-2D47-A2A2-763BA88993E8}"/>
              </a:ext>
            </a:extLst>
          </p:cNvPr>
          <p:cNvPicPr>
            <a:picLocks noChangeAspect="1"/>
          </p:cNvPicPr>
          <p:nvPr/>
        </p:nvPicPr>
        <p:blipFill>
          <a:blip r:embed="rId4"/>
          <a:stretch>
            <a:fillRect/>
          </a:stretch>
        </p:blipFill>
        <p:spPr>
          <a:xfrm>
            <a:off x="3107510" y="1154787"/>
            <a:ext cx="5976979" cy="1735602"/>
          </a:xfrm>
          <a:prstGeom prst="rect">
            <a:avLst/>
          </a:prstGeom>
        </p:spPr>
      </p:pic>
      <p:pic>
        <p:nvPicPr>
          <p:cNvPr id="4" name="Picture 3">
            <a:extLst>
              <a:ext uri="{FF2B5EF4-FFF2-40B4-BE49-F238E27FC236}">
                <a16:creationId xmlns:a16="http://schemas.microsoft.com/office/drawing/2014/main" id="{8F08AD01-799A-424D-AA6E-C22AAA5F1E77}"/>
              </a:ext>
            </a:extLst>
          </p:cNvPr>
          <p:cNvPicPr>
            <a:picLocks noChangeAspect="1"/>
          </p:cNvPicPr>
          <p:nvPr/>
        </p:nvPicPr>
        <p:blipFill>
          <a:blip r:embed="rId5"/>
          <a:stretch>
            <a:fillRect/>
          </a:stretch>
        </p:blipFill>
        <p:spPr>
          <a:xfrm>
            <a:off x="1094493" y="3249199"/>
            <a:ext cx="10003012" cy="3346331"/>
          </a:xfrm>
          <a:prstGeom prst="rect">
            <a:avLst/>
          </a:prstGeom>
        </p:spPr>
      </p:pic>
      <p:sp>
        <p:nvSpPr>
          <p:cNvPr id="13" name="TextBox 12">
            <a:extLst>
              <a:ext uri="{FF2B5EF4-FFF2-40B4-BE49-F238E27FC236}">
                <a16:creationId xmlns:a16="http://schemas.microsoft.com/office/drawing/2014/main" id="{6BEA2DCD-6178-2747-A4B9-2917EF666B2F}"/>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29579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WTHE API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07/09/2021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164841B-66AD-8246-94DE-7939F9F3190B}"/>
              </a:ext>
            </a:extLst>
          </p:cNvPr>
          <p:cNvPicPr>
            <a:picLocks noChangeAspect="1"/>
          </p:cNvPicPr>
          <p:nvPr/>
        </p:nvPicPr>
        <p:blipFill>
          <a:blip r:embed="rId4"/>
          <a:stretch>
            <a:fillRect/>
          </a:stretch>
        </p:blipFill>
        <p:spPr>
          <a:xfrm>
            <a:off x="3193278" y="1145444"/>
            <a:ext cx="5805444" cy="1896515"/>
          </a:xfrm>
          <a:prstGeom prst="rect">
            <a:avLst/>
          </a:prstGeom>
        </p:spPr>
      </p:pic>
      <p:pic>
        <p:nvPicPr>
          <p:cNvPr id="3" name="Picture 2">
            <a:extLst>
              <a:ext uri="{FF2B5EF4-FFF2-40B4-BE49-F238E27FC236}">
                <a16:creationId xmlns:a16="http://schemas.microsoft.com/office/drawing/2014/main" id="{04EE34BC-05A8-A14B-8C44-E5F8FFBCCCE4}"/>
              </a:ext>
            </a:extLst>
          </p:cNvPr>
          <p:cNvPicPr>
            <a:picLocks noChangeAspect="1"/>
          </p:cNvPicPr>
          <p:nvPr/>
        </p:nvPicPr>
        <p:blipFill>
          <a:blip r:embed="rId5"/>
          <a:stretch>
            <a:fillRect/>
          </a:stretch>
        </p:blipFill>
        <p:spPr>
          <a:xfrm>
            <a:off x="1053012" y="3081520"/>
            <a:ext cx="10085976" cy="3123975"/>
          </a:xfrm>
          <a:prstGeom prst="rect">
            <a:avLst/>
          </a:prstGeom>
        </p:spPr>
      </p:pic>
      <p:sp>
        <p:nvSpPr>
          <p:cNvPr id="13" name="TextBox 12">
            <a:extLst>
              <a:ext uri="{FF2B5EF4-FFF2-40B4-BE49-F238E27FC236}">
                <a16:creationId xmlns:a16="http://schemas.microsoft.com/office/drawing/2014/main" id="{D41EFD33-3D71-164F-A112-CD5C62CF501E}"/>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95271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3849</TotalTime>
  <Words>6302</Words>
  <Application>Microsoft Macintosh PowerPoint</Application>
  <PresentationFormat>Widescreen</PresentationFormat>
  <Paragraphs>851</Paragraphs>
  <Slides>50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Courier</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1369</cp:revision>
  <dcterms:created xsi:type="dcterms:W3CDTF">2021-03-26T12:46:16Z</dcterms:created>
  <dcterms:modified xsi:type="dcterms:W3CDTF">2021-09-07T13:13:28Z</dcterms:modified>
</cp:coreProperties>
</file>